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mkv" ContentType="video/unknown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35"/>
  </p:notesMasterIdLst>
  <p:sldIdLst>
    <p:sldId id="256" r:id="rId2"/>
    <p:sldId id="257" r:id="rId3"/>
    <p:sldId id="306" r:id="rId4"/>
    <p:sldId id="309" r:id="rId5"/>
    <p:sldId id="272" r:id="rId6"/>
    <p:sldId id="273" r:id="rId7"/>
    <p:sldId id="284" r:id="rId8"/>
    <p:sldId id="278" r:id="rId9"/>
    <p:sldId id="283" r:id="rId10"/>
    <p:sldId id="286" r:id="rId11"/>
    <p:sldId id="282" r:id="rId12"/>
    <p:sldId id="279" r:id="rId13"/>
    <p:sldId id="300" r:id="rId14"/>
    <p:sldId id="307" r:id="rId15"/>
    <p:sldId id="308" r:id="rId16"/>
    <p:sldId id="274" r:id="rId17"/>
    <p:sldId id="259" r:id="rId18"/>
    <p:sldId id="265" r:id="rId19"/>
    <p:sldId id="297" r:id="rId20"/>
    <p:sldId id="287" r:id="rId21"/>
    <p:sldId id="280" r:id="rId22"/>
    <p:sldId id="267" r:id="rId23"/>
    <p:sldId id="271" r:id="rId24"/>
    <p:sldId id="298" r:id="rId25"/>
    <p:sldId id="281" r:id="rId26"/>
    <p:sldId id="276" r:id="rId27"/>
    <p:sldId id="292" r:id="rId28"/>
    <p:sldId id="301" r:id="rId29"/>
    <p:sldId id="302" r:id="rId30"/>
    <p:sldId id="303" r:id="rId31"/>
    <p:sldId id="304" r:id="rId32"/>
    <p:sldId id="305" r:id="rId33"/>
    <p:sldId id="277" r:id="rId34"/>
  </p:sldIdLst>
  <p:sldSz cx="9144000" cy="6858000" type="screen4x3"/>
  <p:notesSz cx="6858000" cy="9144000"/>
  <p:embeddedFontLst>
    <p:embeddedFont>
      <p:font typeface="Segoe UI Semibold" panose="020B0702040204020203" pitchFamily="34" charset="0"/>
      <p:bold r:id="rId36"/>
      <p:boldItalic r:id="rId37"/>
    </p:embeddedFont>
    <p:embeddedFont>
      <p:font typeface="Calibri" panose="020F0502020204030204" pitchFamily="34" charset="0"/>
      <p:regular r:id="rId38"/>
      <p:bold r:id="rId39"/>
      <p:italic r:id="rId40"/>
      <p:boldItalic r:id="rId41"/>
    </p:embeddedFont>
    <p:embeddedFont>
      <p:font typeface="Cambria Math" panose="02040503050406030204" pitchFamily="18" charset="0"/>
      <p:regular r:id="rId42"/>
    </p:embeddedFont>
    <p:embeddedFont>
      <p:font typeface="Segoe UI" panose="020B0502040204020203" pitchFamily="34" charset="0"/>
      <p:regular r:id="rId43"/>
      <p:bold r:id="rId44"/>
      <p:italic r:id="rId45"/>
      <p:boldItalic r:id="rId46"/>
    </p:embeddedFont>
    <p:embeddedFont>
      <p:font typeface="맑은 고딕" panose="020B0503020000020004" pitchFamily="50" charset="-127"/>
      <p:regular r:id="rId47"/>
      <p:bold r:id="rId48"/>
    </p:embeddedFont>
    <p:embeddedFont>
      <p:font typeface="D2Coding" panose="020B0609020101020101" pitchFamily="49" charset="-127"/>
      <p:regular r:id="rId49"/>
      <p:bold r:id="rId50"/>
    </p:embeddedFont>
    <p:embeddedFont>
      <p:font typeface="KoPub돋움체 Bold" panose="02020603020101020101" pitchFamily="18" charset="-127"/>
      <p:regular r:id="rId51"/>
    </p:embeddedFont>
    <p:embeddedFont>
      <p:font typeface="KoPub돋움체 Medium" panose="02020603020101020101" pitchFamily="18" charset="-127"/>
      <p:regular r:id="rId52"/>
    </p:embeddedFont>
    <p:embeddedFont>
      <p:font typeface="Constantia" panose="02030602050306030303" pitchFamily="18" charset="0"/>
      <p:regular r:id="rId53"/>
      <p:bold r:id="rId54"/>
      <p:italic r:id="rId55"/>
      <p:boldItalic r:id="rId5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840ADF7F-BA42-466A-990D-732DFEDAEDE7}">
          <p14:sldIdLst>
            <p14:sldId id="256"/>
            <p14:sldId id="257"/>
            <p14:sldId id="306"/>
            <p14:sldId id="309"/>
            <p14:sldId id="272"/>
            <p14:sldId id="273"/>
            <p14:sldId id="284"/>
            <p14:sldId id="278"/>
            <p14:sldId id="283"/>
            <p14:sldId id="286"/>
            <p14:sldId id="282"/>
            <p14:sldId id="279"/>
            <p14:sldId id="300"/>
            <p14:sldId id="307"/>
            <p14:sldId id="308"/>
            <p14:sldId id="274"/>
            <p14:sldId id="259"/>
            <p14:sldId id="265"/>
            <p14:sldId id="297"/>
            <p14:sldId id="287"/>
            <p14:sldId id="280"/>
            <p14:sldId id="267"/>
            <p14:sldId id="271"/>
            <p14:sldId id="298"/>
            <p14:sldId id="281"/>
            <p14:sldId id="276"/>
            <p14:sldId id="292"/>
            <p14:sldId id="301"/>
            <p14:sldId id="302"/>
            <p14:sldId id="303"/>
            <p14:sldId id="304"/>
            <p14:sldId id="305"/>
            <p14:sldId id="27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onghwan Kim" initials="DK" lastIdx="1" clrIdx="0">
    <p:extLst>
      <p:ext uri="{19B8F6BF-5375-455C-9EA6-DF929625EA0E}">
        <p15:presenceInfo xmlns:p15="http://schemas.microsoft.com/office/powerpoint/2012/main" userId="b5f1c81aa5a38ff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1325" autoAdjust="0"/>
  </p:normalViewPr>
  <p:slideViewPr>
    <p:cSldViewPr snapToGrid="0">
      <p:cViewPr varScale="1">
        <p:scale>
          <a:sx n="110" d="100"/>
          <a:sy n="110" d="100"/>
        </p:scale>
        <p:origin x="162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7.fntdata"/><Relationship Id="rId47" Type="http://schemas.openxmlformats.org/officeDocument/2006/relationships/font" Target="fonts/font12.fntdata"/><Relationship Id="rId50" Type="http://schemas.openxmlformats.org/officeDocument/2006/relationships/font" Target="fonts/font15.fntdata"/><Relationship Id="rId55" Type="http://schemas.openxmlformats.org/officeDocument/2006/relationships/font" Target="fonts/font20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font" Target="fonts/font10.fntdata"/><Relationship Id="rId53" Type="http://schemas.openxmlformats.org/officeDocument/2006/relationships/font" Target="fonts/font18.fntdata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8.fntdata"/><Relationship Id="rId48" Type="http://schemas.openxmlformats.org/officeDocument/2006/relationships/font" Target="fonts/font13.fntdata"/><Relationship Id="rId56" Type="http://schemas.openxmlformats.org/officeDocument/2006/relationships/font" Target="fonts/font21.fntdata"/><Relationship Id="rId8" Type="http://schemas.openxmlformats.org/officeDocument/2006/relationships/slide" Target="slides/slide7.xml"/><Relationship Id="rId51" Type="http://schemas.openxmlformats.org/officeDocument/2006/relationships/font" Target="fonts/font16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schemas.openxmlformats.org/officeDocument/2006/relationships/font" Target="fonts/font11.fntdata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6.fntdata"/><Relationship Id="rId54" Type="http://schemas.openxmlformats.org/officeDocument/2006/relationships/font" Target="fonts/font1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49" Type="http://schemas.openxmlformats.org/officeDocument/2006/relationships/font" Target="fonts/font14.fntdata"/><Relationship Id="rId57" Type="http://schemas.openxmlformats.org/officeDocument/2006/relationships/commentAuthors" Target="commentAuthor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9.fntdata"/><Relationship Id="rId52" Type="http://schemas.openxmlformats.org/officeDocument/2006/relationships/font" Target="fonts/font17.fntdata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A8E116-F583-433D-8095-6462FDC81C74}" type="datetimeFigureOut">
              <a:rPr lang="en-US" smtClean="0"/>
              <a:t>6/10/2016</a:t>
            </a:fld>
            <a:endParaRPr 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FC880C-9430-4302-AA33-99A171822A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8866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FC880C-9430-4302-AA33-99A171822A9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854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실제 구현은 다음과 같이 첫번째 블록에 대해서 벡터를 </a:t>
            </a:r>
            <a:r>
              <a:rPr lang="en-US" altLang="ko-KR" dirty="0"/>
              <a:t>transform</a:t>
            </a:r>
            <a:r>
              <a:rPr lang="ko-KR" altLang="en-US" dirty="0"/>
              <a:t>하고 나머지 블록에 대해서 벡터를 </a:t>
            </a:r>
            <a:r>
              <a:rPr lang="en-US" altLang="ko-KR" dirty="0"/>
              <a:t>transform </a:t>
            </a:r>
            <a:r>
              <a:rPr lang="ko-KR" altLang="en-US" dirty="0"/>
              <a:t>했을 때</a:t>
            </a:r>
            <a:r>
              <a:rPr lang="en-US" altLang="ko-KR" dirty="0"/>
              <a:t>, </a:t>
            </a:r>
            <a:r>
              <a:rPr lang="ko-KR" altLang="en-US" dirty="0"/>
              <a:t>첫번째 블록의 경우와 동일한 지 확인하는 방법으로 구현했습니다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FC880C-9430-4302-AA33-99A171822A9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2308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</a:t>
            </a:r>
            <a:r>
              <a:rPr lang="ko-KR" altLang="en-US" dirty="0" err="1"/>
              <a:t>파티클</a:t>
            </a:r>
            <a:r>
              <a:rPr lang="ko-KR" altLang="en-US" dirty="0"/>
              <a:t> 애니메이션에 대한 구현 설명입니다</a:t>
            </a:r>
            <a:r>
              <a:rPr lang="en-US" altLang="ko-KR" baseline="0" dirty="0"/>
              <a:t>. </a:t>
            </a:r>
            <a:r>
              <a:rPr lang="ko-KR" altLang="en-US" baseline="0" dirty="0"/>
              <a:t>큐브 맞추기에 성공했으면</a:t>
            </a:r>
            <a:r>
              <a:rPr lang="en-US" altLang="ko-KR" baseline="0" dirty="0"/>
              <a:t>, </a:t>
            </a:r>
            <a:r>
              <a:rPr lang="ko-KR" altLang="en-US" baseline="0" dirty="0"/>
              <a:t>메시지와 함께 색 조각들이 흩날리는 연출이 있는데</a:t>
            </a:r>
            <a:r>
              <a:rPr lang="en-US" altLang="ko-KR" baseline="0" dirty="0"/>
              <a:t>, </a:t>
            </a:r>
            <a:r>
              <a:rPr lang="ko-KR" altLang="en-US" baseline="0" dirty="0"/>
              <a:t>이 애니메이션에 대한 구현은 다음과 같습니다</a:t>
            </a:r>
            <a:r>
              <a:rPr lang="en-US" altLang="ko-KR" baseline="0" dirty="0"/>
              <a:t>. </a:t>
            </a:r>
          </a:p>
          <a:p>
            <a:r>
              <a:rPr lang="ko-KR" altLang="en-US" baseline="0" dirty="0"/>
              <a:t>하나의 </a:t>
            </a:r>
            <a:r>
              <a:rPr lang="ko-KR" altLang="en-US" baseline="0" dirty="0" err="1"/>
              <a:t>파티클에는</a:t>
            </a:r>
            <a:r>
              <a:rPr lang="ko-KR" altLang="en-US" baseline="0" dirty="0"/>
              <a:t> 임의의 초기 속도가 정의되어 있습니다</a:t>
            </a:r>
            <a:r>
              <a:rPr lang="en-US" altLang="ko-KR" baseline="0" dirty="0"/>
              <a:t>. </a:t>
            </a:r>
            <a:r>
              <a:rPr lang="ko-KR" altLang="en-US" baseline="0" dirty="0"/>
              <a:t>애니메이션이 시작되면</a:t>
            </a:r>
            <a:r>
              <a:rPr lang="en-US" altLang="ko-KR" baseline="0" dirty="0"/>
              <a:t>, </a:t>
            </a:r>
            <a:r>
              <a:rPr lang="ko-KR" altLang="en-US" baseline="0" dirty="0"/>
              <a:t>매 프레임마다 임의의 가속도에 프레임 간의 시간차를 곱한 값을 각 </a:t>
            </a:r>
            <a:r>
              <a:rPr lang="ko-KR" altLang="en-US" baseline="0" dirty="0" err="1"/>
              <a:t>파티클의</a:t>
            </a:r>
            <a:r>
              <a:rPr lang="ko-KR" altLang="en-US" baseline="0" dirty="0"/>
              <a:t> </a:t>
            </a:r>
            <a:r>
              <a:rPr lang="en-US" altLang="ko-KR" baseline="0" dirty="0"/>
              <a:t>X</a:t>
            </a:r>
            <a:r>
              <a:rPr lang="ko-KR" altLang="en-US" baseline="0" dirty="0"/>
              <a:t>축과 </a:t>
            </a:r>
            <a:r>
              <a:rPr lang="en-US" altLang="ko-KR" baseline="0" dirty="0"/>
              <a:t>Z</a:t>
            </a:r>
            <a:r>
              <a:rPr lang="ko-KR" altLang="en-US" baseline="0" dirty="0"/>
              <a:t>축 속도에 더합니다</a:t>
            </a:r>
            <a:r>
              <a:rPr lang="en-US" altLang="ko-KR" baseline="0" dirty="0"/>
              <a:t>. Y</a:t>
            </a:r>
            <a:r>
              <a:rPr lang="ko-KR" altLang="en-US" baseline="0" dirty="0"/>
              <a:t>축 속도에 대해서는 </a:t>
            </a:r>
            <a:r>
              <a:rPr lang="ko-KR" altLang="en-US" baseline="0" dirty="0" err="1"/>
              <a:t>파티클이므로</a:t>
            </a:r>
            <a:r>
              <a:rPr lang="ko-KR" altLang="en-US" baseline="0" dirty="0"/>
              <a:t> 중력 가속도가 크게 영향을 미치지 않기 때문에 일정한 속도로 고정했습니다</a:t>
            </a:r>
            <a:r>
              <a:rPr lang="en-US" altLang="ko-KR" baseline="0" dirty="0"/>
              <a:t>. </a:t>
            </a:r>
            <a:r>
              <a:rPr lang="ko-KR" altLang="en-US" baseline="0" dirty="0"/>
              <a:t>속도에 가속도를 더한 후에는</a:t>
            </a:r>
            <a:r>
              <a:rPr lang="en-US" altLang="ko-KR" baseline="0" dirty="0"/>
              <a:t>, X, Y, Z</a:t>
            </a:r>
            <a:r>
              <a:rPr lang="ko-KR" altLang="en-US" baseline="0" dirty="0"/>
              <a:t>축에서의 속도에 프레임 간의 시간차를 곱한 값만큼 </a:t>
            </a:r>
            <a:r>
              <a:rPr lang="ko-KR" altLang="en-US" baseline="0" dirty="0" err="1"/>
              <a:t>파티클을</a:t>
            </a:r>
            <a:r>
              <a:rPr lang="ko-KR" altLang="en-US" baseline="0" dirty="0"/>
              <a:t> </a:t>
            </a:r>
            <a:r>
              <a:rPr lang="en-US" altLang="ko-KR" baseline="0" dirty="0"/>
              <a:t>translate</a:t>
            </a:r>
            <a:r>
              <a:rPr lang="ko-KR" altLang="en-US" baseline="0" dirty="0"/>
              <a:t>를 했습니다</a:t>
            </a:r>
            <a:r>
              <a:rPr lang="en-US" altLang="ko-KR" baseline="0" dirty="0"/>
              <a:t>. </a:t>
            </a:r>
            <a:r>
              <a:rPr lang="ko-KR" altLang="en-US" baseline="0" dirty="0"/>
              <a:t>이러한 방법으로 색 조각들이 큐브 위에서 흩날리는 연출을 구현했습니다</a:t>
            </a:r>
            <a:r>
              <a:rPr lang="en-US" altLang="ko-KR" baseline="0" dirty="0"/>
              <a:t>.</a:t>
            </a: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18BE9E-4E33-4CF3-83A2-18FE04B7968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5005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또한 </a:t>
            </a:r>
            <a:r>
              <a:rPr lang="ko-KR" altLang="en-US" dirty="0" err="1"/>
              <a:t>파티클이</a:t>
            </a:r>
            <a:r>
              <a:rPr lang="ko-KR" altLang="en-US" dirty="0"/>
              <a:t> 마치 화면 전체에 뿌려진 것처럼 보여줘야 하는데</a:t>
            </a:r>
            <a:r>
              <a:rPr lang="en-US" altLang="ko-KR" dirty="0"/>
              <a:t>, </a:t>
            </a:r>
            <a:r>
              <a:rPr lang="ko-KR" altLang="en-US" dirty="0"/>
              <a:t>많은 </a:t>
            </a:r>
            <a:r>
              <a:rPr lang="ko-KR" altLang="en-US" dirty="0" err="1"/>
              <a:t>파티클을</a:t>
            </a:r>
            <a:r>
              <a:rPr lang="ko-KR" altLang="en-US" dirty="0"/>
              <a:t> </a:t>
            </a:r>
            <a:r>
              <a:rPr lang="en-US" altLang="ko-KR" dirty="0"/>
              <a:t>world space </a:t>
            </a:r>
            <a:r>
              <a:rPr lang="ko-KR" altLang="en-US" dirty="0"/>
              <a:t>전체에 뿌리면 그만큼 게임이 </a:t>
            </a:r>
            <a:r>
              <a:rPr lang="ko-KR" altLang="en-US" dirty="0" err="1"/>
              <a:t>느려집니다</a:t>
            </a:r>
            <a:r>
              <a:rPr lang="en-US" altLang="ko-KR" dirty="0"/>
              <a:t>. </a:t>
            </a:r>
            <a:r>
              <a:rPr lang="ko-KR" altLang="en-US" baseline="0" dirty="0"/>
              <a:t>그 대신</a:t>
            </a:r>
            <a:r>
              <a:rPr lang="ko-KR" altLang="en-US" dirty="0"/>
              <a:t> 적은 </a:t>
            </a:r>
            <a:r>
              <a:rPr lang="ko-KR" altLang="en-US" dirty="0" err="1"/>
              <a:t>파티클을</a:t>
            </a:r>
            <a:r>
              <a:rPr lang="ko-KR" altLang="en-US" dirty="0"/>
              <a:t> 카메라 바로 앞에서 뿌리면 카메라를 움직이지 않는 이상 비슷한 효과를 줄 수 있다고 생각했습니다</a:t>
            </a:r>
            <a:r>
              <a:rPr lang="en-US" altLang="ko-KR" dirty="0"/>
              <a:t>. </a:t>
            </a:r>
            <a:r>
              <a:rPr lang="ko-KR" altLang="en-US" dirty="0"/>
              <a:t>따라서 </a:t>
            </a:r>
            <a:r>
              <a:rPr lang="en-US" altLang="ko-KR" dirty="0" err="1"/>
              <a:t>vrp</a:t>
            </a:r>
            <a:r>
              <a:rPr lang="ko-KR" altLang="en-US" dirty="0"/>
              <a:t>와 </a:t>
            </a:r>
            <a:r>
              <a:rPr lang="en-US" altLang="ko-KR" dirty="0" err="1"/>
              <a:t>vpn</a:t>
            </a:r>
            <a:r>
              <a:rPr lang="ko-KR" altLang="en-US" dirty="0"/>
              <a:t>을 구해서 카메라 바로 앞을 원점으로 잡고 </a:t>
            </a:r>
            <a:r>
              <a:rPr lang="ko-KR" altLang="en-US" dirty="0" err="1"/>
              <a:t>파티클의</a:t>
            </a:r>
            <a:r>
              <a:rPr lang="ko-KR" altLang="en-US" dirty="0"/>
              <a:t> 임의의 위치를 정했습니다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18BE9E-4E33-4CF3-83A2-18FE04B7968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0641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실제 코드에선 다음과 같은 과정으로 구현되어 있습니다</a:t>
            </a:r>
            <a:r>
              <a:rPr lang="en-US" altLang="ko-KR"/>
              <a:t>. </a:t>
            </a:r>
            <a:r>
              <a:rPr lang="ko-KR" altLang="en-US" baseline="0"/>
              <a:t>이상으로 </a:t>
            </a:r>
            <a:r>
              <a:rPr lang="ko-KR" altLang="en-US" baseline="0" dirty="0"/>
              <a:t>게임 룰 및 </a:t>
            </a:r>
            <a:r>
              <a:rPr lang="ko-KR" altLang="en-US" baseline="0" dirty="0" err="1"/>
              <a:t>파티클</a:t>
            </a:r>
            <a:r>
              <a:rPr lang="ko-KR" altLang="en-US" baseline="0" dirty="0"/>
              <a:t> 애니메이션 구현 설명을 마치겠습니다</a:t>
            </a:r>
            <a:r>
              <a:rPr lang="en-US" altLang="ko-KR" baseline="0" dirty="0"/>
              <a:t>.</a:t>
            </a: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18BE9E-4E33-4CF3-83A2-18FE04B7968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262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현재 게임에 구현한 </a:t>
            </a:r>
            <a:r>
              <a:rPr lang="ko-KR" altLang="en-US" dirty="0" err="1"/>
              <a:t>셰이더들은</a:t>
            </a:r>
            <a:r>
              <a:rPr lang="ko-KR" altLang="en-US" dirty="0"/>
              <a:t> </a:t>
            </a:r>
            <a:r>
              <a:rPr lang="ko-KR" altLang="en-US" dirty="0" err="1"/>
              <a:t>실습시</a:t>
            </a:r>
            <a:r>
              <a:rPr lang="ko-KR" altLang="en-US" dirty="0"/>
              <a:t> 구현했던 </a:t>
            </a:r>
            <a:r>
              <a:rPr lang="ko-KR" altLang="en-US" dirty="0" err="1"/>
              <a:t>퐁을</a:t>
            </a:r>
            <a:r>
              <a:rPr lang="ko-KR" altLang="en-US" dirty="0"/>
              <a:t> 사용하였고</a:t>
            </a:r>
            <a:r>
              <a:rPr lang="en-US" altLang="ko-KR" dirty="0"/>
              <a:t>, </a:t>
            </a:r>
            <a:r>
              <a:rPr lang="ko-KR" altLang="en-US" dirty="0" err="1"/>
              <a:t>텍스쳐를</a:t>
            </a:r>
            <a:r>
              <a:rPr lang="ko-KR" altLang="en-US" dirty="0"/>
              <a:t> 입힌 </a:t>
            </a:r>
            <a:r>
              <a:rPr lang="ko-KR" altLang="en-US" dirty="0" err="1"/>
              <a:t>셰이더에</a:t>
            </a:r>
            <a:r>
              <a:rPr lang="ko-KR" altLang="en-US" dirty="0"/>
              <a:t> </a:t>
            </a:r>
            <a:r>
              <a:rPr lang="ko-KR" altLang="en-US" dirty="0" err="1"/>
              <a:t>텍스쳐가</a:t>
            </a:r>
            <a:r>
              <a:rPr lang="ko-KR" altLang="en-US" dirty="0"/>
              <a:t> 움직이는 효과를 추가해봤습니다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거기에 </a:t>
            </a:r>
            <a:r>
              <a:rPr lang="ko-KR" altLang="en-US" dirty="0" err="1"/>
              <a:t>노멀맵을</a:t>
            </a:r>
            <a:r>
              <a:rPr lang="ko-KR" altLang="en-US" dirty="0"/>
              <a:t> 추가해서 </a:t>
            </a:r>
            <a:r>
              <a:rPr lang="ko-KR" altLang="en-US" dirty="0" err="1"/>
              <a:t>노멀맵</a:t>
            </a:r>
            <a:r>
              <a:rPr lang="ko-KR" altLang="en-US" dirty="0"/>
              <a:t> </a:t>
            </a:r>
            <a:r>
              <a:rPr lang="ko-KR" altLang="en-US" dirty="0" err="1"/>
              <a:t>셰이더를</a:t>
            </a:r>
            <a:r>
              <a:rPr lang="ko-KR" altLang="en-US" dirty="0"/>
              <a:t> 구현하였고</a:t>
            </a:r>
            <a:r>
              <a:rPr lang="en-US" altLang="ko-KR" dirty="0"/>
              <a:t>, </a:t>
            </a:r>
            <a:r>
              <a:rPr lang="ko-KR" altLang="en-US" dirty="0" err="1"/>
              <a:t>노멀맵의</a:t>
            </a:r>
            <a:r>
              <a:rPr lang="ko-KR" altLang="en-US" dirty="0"/>
              <a:t> 한계를 </a:t>
            </a:r>
            <a:r>
              <a:rPr lang="en-US" altLang="ko-KR" dirty="0"/>
              <a:t>relief parallax mapped </a:t>
            </a:r>
            <a:r>
              <a:rPr lang="en-US" altLang="ko-KR" dirty="0" err="1"/>
              <a:t>shader</a:t>
            </a:r>
            <a:r>
              <a:rPr lang="ko-KR" altLang="en-US" dirty="0"/>
              <a:t>를 구현해 보완했습니다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구현할 </a:t>
            </a:r>
            <a:r>
              <a:rPr lang="ko-KR" altLang="en-US" dirty="0" err="1"/>
              <a:t>텍스쳐</a:t>
            </a:r>
            <a:r>
              <a:rPr lang="ko-KR" altLang="en-US" dirty="0"/>
              <a:t> </a:t>
            </a:r>
            <a:r>
              <a:rPr lang="ko-KR" altLang="en-US" dirty="0" err="1"/>
              <a:t>셰이더</a:t>
            </a:r>
            <a:r>
              <a:rPr lang="ko-KR" altLang="en-US" dirty="0"/>
              <a:t> 선정 과정에서 제외된 </a:t>
            </a:r>
            <a:r>
              <a:rPr lang="ko-KR" altLang="en-US" dirty="0" err="1"/>
              <a:t>셰이더들은</a:t>
            </a:r>
            <a:r>
              <a:rPr lang="ko-KR" altLang="en-US" dirty="0"/>
              <a:t> 툰 </a:t>
            </a:r>
            <a:r>
              <a:rPr lang="ko-KR" altLang="en-US" dirty="0" err="1"/>
              <a:t>셰이더</a:t>
            </a:r>
            <a:r>
              <a:rPr lang="en-US" altLang="ko-KR" dirty="0"/>
              <a:t>, </a:t>
            </a:r>
            <a:r>
              <a:rPr lang="ko-KR" altLang="en-US" dirty="0" err="1"/>
              <a:t>환경맵핑</a:t>
            </a:r>
            <a:r>
              <a:rPr lang="ko-KR" altLang="en-US" dirty="0"/>
              <a:t> </a:t>
            </a:r>
            <a:r>
              <a:rPr lang="ko-KR" altLang="en-US" dirty="0" err="1"/>
              <a:t>셰이더</a:t>
            </a:r>
            <a:r>
              <a:rPr lang="en-US" altLang="ko-KR" dirty="0"/>
              <a:t>, </a:t>
            </a:r>
            <a:r>
              <a:rPr lang="ko-KR" altLang="en-US" dirty="0"/>
              <a:t>물리기반 </a:t>
            </a:r>
            <a:r>
              <a:rPr lang="ko-KR" altLang="en-US" dirty="0" err="1"/>
              <a:t>셰이더였습니다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툰 </a:t>
            </a:r>
            <a:r>
              <a:rPr lang="ko-KR" altLang="en-US" dirty="0" err="1"/>
              <a:t>셰이더는</a:t>
            </a:r>
            <a:r>
              <a:rPr lang="ko-KR" altLang="en-US" dirty="0"/>
              <a:t> 표면이</a:t>
            </a:r>
            <a:r>
              <a:rPr lang="ko-KR" altLang="en-US" baseline="0" dirty="0"/>
              <a:t> 평평하여 그렇게 눈에 띄는 효과가 없었으며</a:t>
            </a:r>
            <a:r>
              <a:rPr lang="en-US" altLang="ko-KR" baseline="0" dirty="0"/>
              <a:t>, </a:t>
            </a:r>
            <a:r>
              <a:rPr lang="ko-KR" altLang="en-US" baseline="0" dirty="0" err="1"/>
              <a:t>환경맵핑</a:t>
            </a:r>
            <a:r>
              <a:rPr lang="ko-KR" altLang="en-US" baseline="0" dirty="0"/>
              <a:t> </a:t>
            </a:r>
            <a:r>
              <a:rPr lang="ko-KR" altLang="en-US" baseline="0" dirty="0" err="1"/>
              <a:t>셰이더</a:t>
            </a:r>
            <a:r>
              <a:rPr lang="ko-KR" altLang="en-US" baseline="0" dirty="0"/>
              <a:t> 또한 </a:t>
            </a:r>
            <a:r>
              <a:rPr lang="ko-KR" altLang="en-US" baseline="0" dirty="0" err="1"/>
              <a:t>텍스쳐를</a:t>
            </a:r>
            <a:r>
              <a:rPr lang="ko-KR" altLang="en-US" baseline="0" dirty="0"/>
              <a:t> </a:t>
            </a:r>
            <a:r>
              <a:rPr lang="ko-KR" altLang="en-US" baseline="0" dirty="0" err="1"/>
              <a:t>두장</a:t>
            </a:r>
            <a:r>
              <a:rPr lang="ko-KR" altLang="en-US" baseline="0" dirty="0"/>
              <a:t> 사용하는 것으로 보였기에 제외했습니다</a:t>
            </a:r>
            <a:r>
              <a:rPr lang="en-US" altLang="ko-KR" baseline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FC880C-9430-4302-AA33-99A171822A9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1534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그냥 </a:t>
            </a:r>
            <a:r>
              <a:rPr lang="ko-KR" altLang="en-US" dirty="0" err="1"/>
              <a:t>텍스쳐만</a:t>
            </a:r>
            <a:r>
              <a:rPr lang="ko-KR" altLang="en-US" dirty="0"/>
              <a:t> 입히는 것은 별다른 특별한 효과가 </a:t>
            </a:r>
            <a:r>
              <a:rPr lang="ko-KR" altLang="en-US" dirty="0" err="1"/>
              <a:t>없어보여</a:t>
            </a:r>
            <a:r>
              <a:rPr lang="ko-KR" altLang="en-US" dirty="0"/>
              <a:t> 표면의 </a:t>
            </a:r>
            <a:r>
              <a:rPr lang="ko-KR" altLang="en-US" dirty="0" err="1"/>
              <a:t>텍스쳐를</a:t>
            </a:r>
            <a:r>
              <a:rPr lang="ko-KR" altLang="en-US" dirty="0"/>
              <a:t> 움직여봤습니다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매 프레임당 일정한 값을 </a:t>
            </a:r>
            <a:r>
              <a:rPr lang="en-US" altLang="ko-KR" dirty="0"/>
              <a:t>fragment</a:t>
            </a:r>
            <a:r>
              <a:rPr lang="ko-KR" altLang="en-US" dirty="0" err="1"/>
              <a:t>셰이더에</a:t>
            </a:r>
            <a:r>
              <a:rPr lang="ko-KR" altLang="en-US" dirty="0"/>
              <a:t> </a:t>
            </a:r>
            <a:r>
              <a:rPr lang="en-US" altLang="ko-KR" dirty="0"/>
              <a:t>float</a:t>
            </a:r>
            <a:r>
              <a:rPr lang="ko-KR" altLang="en-US" dirty="0"/>
              <a:t>형으로 전달해주고</a:t>
            </a:r>
            <a:r>
              <a:rPr lang="en-US" altLang="ko-KR" dirty="0"/>
              <a:t>, </a:t>
            </a:r>
            <a:r>
              <a:rPr lang="ko-KR" altLang="en-US" dirty="0"/>
              <a:t>이 값을 </a:t>
            </a:r>
            <a:r>
              <a:rPr lang="en-US" altLang="ko-KR" dirty="0" err="1"/>
              <a:t>uv</a:t>
            </a:r>
            <a:r>
              <a:rPr lang="ko-KR" altLang="en-US" dirty="0"/>
              <a:t>공간의 각 축에 매 프레임당 더해주어 </a:t>
            </a:r>
            <a:r>
              <a:rPr lang="ko-KR" altLang="en-US" dirty="0" err="1"/>
              <a:t>텍스쳐가</a:t>
            </a:r>
            <a:r>
              <a:rPr lang="ko-KR" altLang="en-US" dirty="0"/>
              <a:t> 대각선으로 움직이게 했습니다</a:t>
            </a:r>
            <a:r>
              <a:rPr lang="en-US" altLang="ko-KR"/>
              <a:t>. </a:t>
            </a:r>
            <a:r>
              <a:rPr lang="ko-KR" altLang="en-US" dirty="0"/>
              <a:t>이렇게</a:t>
            </a:r>
            <a:r>
              <a:rPr lang="ko-KR" altLang="en-US"/>
              <a:t> </a:t>
            </a:r>
            <a:r>
              <a:rPr lang="ko-KR" altLang="en-US" dirty="0"/>
              <a:t>하면 </a:t>
            </a:r>
            <a:r>
              <a:rPr lang="ko-KR" altLang="en-US" dirty="0" err="1"/>
              <a:t>노멀라이즈된</a:t>
            </a:r>
            <a:r>
              <a:rPr lang="ko-KR" altLang="en-US" dirty="0"/>
              <a:t> </a:t>
            </a:r>
            <a:r>
              <a:rPr lang="en-US" altLang="ko-KR" dirty="0" err="1"/>
              <a:t>uv</a:t>
            </a:r>
            <a:r>
              <a:rPr lang="ko-KR" altLang="en-US" dirty="0"/>
              <a:t>값이 </a:t>
            </a:r>
            <a:r>
              <a:rPr lang="en-US" altLang="ko-KR" dirty="0"/>
              <a:t>1 </a:t>
            </a:r>
            <a:r>
              <a:rPr lang="ko-KR" altLang="en-US" dirty="0"/>
              <a:t>이상이나 </a:t>
            </a:r>
            <a:r>
              <a:rPr lang="en-US" altLang="ko-KR" dirty="0"/>
              <a:t>0 </a:t>
            </a:r>
            <a:r>
              <a:rPr lang="ko-KR" altLang="en-US" dirty="0"/>
              <a:t>이하로 늘어나는데 이는 </a:t>
            </a:r>
            <a:r>
              <a:rPr lang="ko-KR" altLang="en-US" dirty="0" err="1"/>
              <a:t>텍스쳐가</a:t>
            </a:r>
            <a:r>
              <a:rPr lang="ko-KR" altLang="en-US" dirty="0"/>
              <a:t> 처음부터 모자이크처럼 이어져 있으므로 걱정할 필요가 없습니다</a:t>
            </a:r>
            <a:r>
              <a:rPr lang="en-US" altLang="ko-KR"/>
              <a:t>.</a:t>
            </a:r>
            <a:endParaRPr lang="en-US" altLang="ko-KR" dirty="0"/>
          </a:p>
          <a:p>
            <a:r>
              <a:rPr lang="ko-KR" altLang="en-US" dirty="0"/>
              <a:t>이 작업을 </a:t>
            </a:r>
            <a:r>
              <a:rPr lang="ko-KR" altLang="en-US" dirty="0" err="1"/>
              <a:t>정점셰이더에서</a:t>
            </a:r>
            <a:r>
              <a:rPr lang="ko-KR" altLang="en-US" dirty="0"/>
              <a:t> 했다면 정점들도 동일하게 움직이는데 게임 특성상 생략했습니다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7FC880C-9430-4302-AA33-99A171822A9C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0537558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노멀맵은</a:t>
            </a:r>
            <a:r>
              <a:rPr lang="ko-KR" altLang="en-US" dirty="0"/>
              <a:t> </a:t>
            </a:r>
            <a:r>
              <a:rPr lang="ko-KR" altLang="en-US" dirty="0" err="1"/>
              <a:t>텍스쳐의</a:t>
            </a:r>
            <a:r>
              <a:rPr lang="ko-KR" altLang="en-US" dirty="0"/>
              <a:t> 표면이 기울어진 방향을 벡터로 표현해줍니다</a:t>
            </a:r>
            <a:r>
              <a:rPr lang="en-US" altLang="ko-KR"/>
              <a:t>. </a:t>
            </a:r>
            <a:r>
              <a:rPr lang="ko-KR" altLang="en-US"/>
              <a:t>벡터는 이미지상에서</a:t>
            </a:r>
            <a:r>
              <a:rPr lang="en-US" altLang="ko-KR"/>
              <a:t>rgb</a:t>
            </a:r>
            <a:r>
              <a:rPr lang="ko-KR" altLang="en-US"/>
              <a:t>로 대응됩니다</a:t>
            </a:r>
            <a:r>
              <a:rPr lang="en-US" altLang="ko-KR"/>
              <a:t>. </a:t>
            </a:r>
            <a:r>
              <a:rPr lang="ko-KR" altLang="en-US"/>
              <a:t>따라서 </a:t>
            </a:r>
            <a:r>
              <a:rPr lang="ko-KR" altLang="en-US" dirty="0"/>
              <a:t>표면이</a:t>
            </a:r>
            <a:r>
              <a:rPr lang="ko-KR" altLang="en-US"/>
              <a:t> </a:t>
            </a:r>
            <a:r>
              <a:rPr lang="ko-KR" altLang="en-US" dirty="0"/>
              <a:t>평평하면 </a:t>
            </a:r>
            <a:r>
              <a:rPr lang="en-US" altLang="ko-KR" dirty="0"/>
              <a:t>z</a:t>
            </a:r>
            <a:r>
              <a:rPr lang="ko-KR" altLang="en-US" dirty="0"/>
              <a:t>축인 </a:t>
            </a:r>
            <a:r>
              <a:rPr lang="en-US" altLang="ko-KR" dirty="0"/>
              <a:t>blue</a:t>
            </a:r>
            <a:r>
              <a:rPr lang="ko-KR" altLang="en-US" dirty="0"/>
              <a:t>값을 </a:t>
            </a:r>
            <a:r>
              <a:rPr lang="ko-KR" altLang="en-US"/>
              <a:t>제외하곤 전부</a:t>
            </a:r>
            <a:r>
              <a:rPr lang="en-US" altLang="ko-KR" baseline="0"/>
              <a:t>0</a:t>
            </a:r>
            <a:r>
              <a:rPr lang="ko-KR" altLang="en-US"/>
              <a:t>이기에 푸른색을 띕니다</a:t>
            </a:r>
            <a:r>
              <a:rPr lang="en-US" altLang="ko-KR"/>
              <a:t>.</a:t>
            </a:r>
            <a:r>
              <a:rPr lang="ko-KR" altLang="en-US" dirty="0"/>
              <a:t>이</a:t>
            </a:r>
            <a:r>
              <a:rPr lang="ko-KR" altLang="en-US"/>
              <a:t> </a:t>
            </a:r>
            <a:r>
              <a:rPr lang="ko-KR" altLang="en-US" dirty="0" err="1"/>
              <a:t>벡터값은</a:t>
            </a:r>
            <a:r>
              <a:rPr lang="ko-KR" altLang="en-US" dirty="0"/>
              <a:t> 모델</a:t>
            </a:r>
            <a:r>
              <a:rPr lang="en-US" altLang="ko-KR" dirty="0"/>
              <a:t>, </a:t>
            </a:r>
            <a:r>
              <a:rPr lang="ko-KR" altLang="en-US" dirty="0" err="1"/>
              <a:t>뷰</a:t>
            </a:r>
            <a:r>
              <a:rPr lang="ko-KR" altLang="en-US" dirty="0"/>
              <a:t> 매트릭스에 탄젠트 매트릭스를 </a:t>
            </a:r>
            <a:r>
              <a:rPr lang="en-US" altLang="ko-KR" dirty="0"/>
              <a:t>fragment </a:t>
            </a:r>
            <a:r>
              <a:rPr lang="en-US" altLang="ko-KR" dirty="0" err="1"/>
              <a:t>shader</a:t>
            </a:r>
            <a:r>
              <a:rPr lang="ko-KR" altLang="en-US" dirty="0"/>
              <a:t>에서 곱해줘서 사용할 수 있습니다</a:t>
            </a:r>
            <a:r>
              <a:rPr lang="en-US" altLang="ko-KR" dirty="0"/>
              <a:t>. </a:t>
            </a:r>
            <a:r>
              <a:rPr lang="ko-KR" altLang="en-US" dirty="0"/>
              <a:t>탄젠트 공간은 표면의 얇은 </a:t>
            </a:r>
            <a:r>
              <a:rPr lang="ko-KR" altLang="en-US"/>
              <a:t>공간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FC880C-9430-4302-AA33-99A171822A9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3375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그리고 기존의 일반 </a:t>
            </a:r>
            <a:r>
              <a:rPr lang="ko-KR" altLang="en-US" dirty="0" err="1"/>
              <a:t>텍스쳐에</a:t>
            </a:r>
            <a:r>
              <a:rPr lang="ko-KR" altLang="en-US" dirty="0"/>
              <a:t> </a:t>
            </a:r>
            <a:r>
              <a:rPr lang="ko-KR" altLang="en-US" dirty="0" err="1"/>
              <a:t>노멀</a:t>
            </a:r>
            <a:r>
              <a:rPr lang="en-US" altLang="ko-KR" dirty="0"/>
              <a:t>/</a:t>
            </a:r>
            <a:r>
              <a:rPr lang="ko-KR" altLang="en-US" dirty="0" err="1"/>
              <a:t>법선맵핑을</a:t>
            </a:r>
            <a:r>
              <a:rPr lang="ko-KR" altLang="en-US" dirty="0"/>
              <a:t> 해주어 표면에 더 디테일한 효과를 주었습니다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정점</a:t>
            </a:r>
            <a:r>
              <a:rPr lang="ko-KR" altLang="en-US" baseline="0" dirty="0"/>
              <a:t> 추가 없이 </a:t>
            </a:r>
            <a:r>
              <a:rPr lang="ko-KR" altLang="en-US" baseline="0" dirty="0" err="1"/>
              <a:t>노멀맵</a:t>
            </a:r>
            <a:r>
              <a:rPr lang="ko-KR" altLang="en-US" baseline="0" dirty="0"/>
              <a:t> </a:t>
            </a:r>
            <a:r>
              <a:rPr lang="ko-KR" altLang="en-US" baseline="0" dirty="0" err="1"/>
              <a:t>텍스쳐만으로</a:t>
            </a:r>
            <a:r>
              <a:rPr lang="ko-KR" altLang="en-US" baseline="0" dirty="0"/>
              <a:t> 표면의 굴곡의 방향을 표현했으며</a:t>
            </a:r>
            <a:r>
              <a:rPr lang="en-US" altLang="ko-KR" baseline="0" dirty="0"/>
              <a:t>, </a:t>
            </a:r>
            <a:r>
              <a:rPr lang="ko-KR" altLang="en-US" baseline="0" dirty="0"/>
              <a:t>이는 </a:t>
            </a:r>
            <a:r>
              <a:rPr lang="ko-KR" altLang="en-US" baseline="0" dirty="0" err="1"/>
              <a:t>노멀맵</a:t>
            </a:r>
            <a:r>
              <a:rPr lang="ko-KR" altLang="en-US" baseline="0" dirty="0"/>
              <a:t> </a:t>
            </a:r>
            <a:r>
              <a:rPr lang="ko-KR" altLang="en-US" baseline="0" dirty="0" err="1"/>
              <a:t>텍스쳐의</a:t>
            </a:r>
            <a:r>
              <a:rPr lang="ko-KR" altLang="en-US" baseline="0" dirty="0"/>
              <a:t> </a:t>
            </a:r>
            <a:r>
              <a:rPr lang="en-US" altLang="ko-KR" baseline="0" dirty="0" err="1"/>
              <a:t>rgb</a:t>
            </a:r>
            <a:r>
              <a:rPr lang="ko-KR" altLang="en-US" baseline="0" dirty="0"/>
              <a:t>색상에서 주로 </a:t>
            </a:r>
            <a:r>
              <a:rPr lang="en-US" altLang="ko-KR" baseline="0" dirty="0"/>
              <a:t>blue, </a:t>
            </a:r>
            <a:r>
              <a:rPr lang="ko-KR" altLang="en-US" baseline="0" dirty="0"/>
              <a:t>청색 색을 이용해 표현합니다</a:t>
            </a:r>
            <a:r>
              <a:rPr lang="en-US" altLang="ko-KR" baseline="0" dirty="0"/>
              <a:t>. </a:t>
            </a:r>
          </a:p>
          <a:p>
            <a:r>
              <a:rPr lang="ko-KR" altLang="en-US" baseline="0" dirty="0"/>
              <a:t>그 이유로 인해 </a:t>
            </a:r>
            <a:r>
              <a:rPr lang="ko-KR" altLang="en-US" baseline="0" dirty="0" err="1"/>
              <a:t>노멀맵은</a:t>
            </a:r>
            <a:r>
              <a:rPr lang="ko-KR" altLang="en-US" baseline="0" dirty="0"/>
              <a:t> 일반적으로 푸른색을 띕니다</a:t>
            </a:r>
            <a:r>
              <a:rPr lang="en-US" altLang="ko-KR" baseline="0" dirty="0"/>
              <a:t>. </a:t>
            </a:r>
            <a:r>
              <a:rPr lang="ko-KR" altLang="en-US" baseline="0" dirty="0"/>
              <a:t>하지만 옆에서 </a:t>
            </a:r>
            <a:r>
              <a:rPr lang="ko-KR" altLang="en-US" baseline="0" dirty="0" err="1"/>
              <a:t>봤을땐</a:t>
            </a:r>
            <a:r>
              <a:rPr lang="ko-KR" altLang="en-US" baseline="0" dirty="0"/>
              <a:t> 평면의 모습이 드러나는 단점이 있습니다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7FC880C-9430-4302-AA33-99A171822A9C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178013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FC880C-9430-4302-AA33-99A171822A9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1900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FC880C-9430-4302-AA33-99A171822A9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08411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안녕하세요</a:t>
            </a:r>
            <a:r>
              <a:rPr lang="en-US" altLang="ko-KR" dirty="0"/>
              <a:t>.</a:t>
            </a:r>
            <a:r>
              <a:rPr lang="en-US" altLang="ko-KR" baseline="0" dirty="0"/>
              <a:t> </a:t>
            </a:r>
            <a:r>
              <a:rPr lang="ko-KR" altLang="en-US" baseline="0" dirty="0"/>
              <a:t>저는 </a:t>
            </a:r>
            <a:r>
              <a:rPr lang="en-US" altLang="ko-KR" baseline="0" dirty="0"/>
              <a:t>4</a:t>
            </a:r>
            <a:r>
              <a:rPr lang="ko-KR" altLang="en-US" baseline="0" dirty="0"/>
              <a:t>조에서 게임 룰 및 </a:t>
            </a:r>
            <a:r>
              <a:rPr lang="ko-KR" altLang="en-US" baseline="0" dirty="0" err="1"/>
              <a:t>파티클</a:t>
            </a:r>
            <a:r>
              <a:rPr lang="ko-KR" altLang="en-US" baseline="0" dirty="0"/>
              <a:t> 애니메이션 구현을 맡은 김동환입니다</a:t>
            </a:r>
            <a:r>
              <a:rPr lang="en-US" altLang="ko-KR" baseline="0" dirty="0"/>
              <a:t>.</a:t>
            </a: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FC880C-9430-4302-AA33-99A171822A9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6849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저는 이번 프로젝트에서 이와 같은 다섯 가지 항목을 구현을 했습니다</a:t>
            </a:r>
            <a:r>
              <a:rPr lang="en-US" altLang="ko-KR" dirty="0"/>
              <a:t>. </a:t>
            </a:r>
            <a:r>
              <a:rPr lang="ko-KR" altLang="en-US" dirty="0"/>
              <a:t>오늘 발표에서는 이 중에서 승리 판정과 </a:t>
            </a:r>
            <a:r>
              <a:rPr lang="ko-KR" altLang="en-US" dirty="0" err="1"/>
              <a:t>파티클</a:t>
            </a:r>
            <a:r>
              <a:rPr lang="ko-KR" altLang="en-US" dirty="0"/>
              <a:t> 애니메이션</a:t>
            </a:r>
            <a:r>
              <a:rPr lang="en-US" altLang="ko-KR" dirty="0"/>
              <a:t>,</a:t>
            </a:r>
            <a:r>
              <a:rPr lang="en-US" altLang="ko-KR" baseline="0" dirty="0"/>
              <a:t> </a:t>
            </a:r>
            <a:r>
              <a:rPr lang="ko-KR" altLang="en-US" baseline="0" dirty="0"/>
              <a:t>이 두 개를 구현한 것에 대해 설명하겠습니다</a:t>
            </a:r>
            <a:r>
              <a:rPr lang="en-US" altLang="ko-KR" baseline="0" dirty="0"/>
              <a:t>.</a:t>
            </a: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FC880C-9430-4302-AA33-99A171822A9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2354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먼저 승리 판정에 대해서 설명하겠습니다</a:t>
            </a:r>
            <a:r>
              <a:rPr lang="en-US" altLang="ko-KR" dirty="0"/>
              <a:t>. </a:t>
            </a:r>
            <a:r>
              <a:rPr lang="ko-KR" altLang="en-US" dirty="0"/>
              <a:t>이 부분은 무작위로 섞은 큐브를 플레이어가 조립했을 때</a:t>
            </a:r>
            <a:r>
              <a:rPr lang="en-US" altLang="ko-KR" dirty="0"/>
              <a:t>, </a:t>
            </a:r>
            <a:r>
              <a:rPr lang="ko-KR" altLang="en-US" dirty="0"/>
              <a:t>이 큐브가 완성된 큐브인지 확인하는 부분입니다</a:t>
            </a:r>
            <a:r>
              <a:rPr lang="en-US" altLang="ko-KR" dirty="0"/>
              <a:t>. </a:t>
            </a:r>
            <a:r>
              <a:rPr lang="ko-KR" altLang="en-US" dirty="0"/>
              <a:t>따라서 큐브가 완성되었는지를 판단해야 했는데</a:t>
            </a:r>
            <a:r>
              <a:rPr lang="en-US" altLang="ko-KR" dirty="0"/>
              <a:t>, </a:t>
            </a:r>
            <a:r>
              <a:rPr lang="ko-KR" altLang="en-US" dirty="0"/>
              <a:t>저는 모든 블록의 같은 색 면이 같은 방향을 보고 있는지 확인하는 방법으로 완성된 큐브인지 판단하기로 했습니다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FC880C-9430-4302-AA33-99A171822A9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7591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하지만 실제로는 이 방법을 쓰지 않았는데</a:t>
            </a:r>
            <a:r>
              <a:rPr lang="en-US" altLang="ko-KR" dirty="0"/>
              <a:t>,</a:t>
            </a:r>
            <a:r>
              <a:rPr lang="en-US" altLang="ko-KR" baseline="0" dirty="0"/>
              <a:t> </a:t>
            </a:r>
            <a:r>
              <a:rPr lang="ko-KR" altLang="en-US" baseline="0" dirty="0"/>
              <a:t>그 이유는 큐브를 섞으면서 각 블록마다 </a:t>
            </a:r>
            <a:r>
              <a:rPr lang="en-US" altLang="ko-KR" baseline="0" dirty="0"/>
              <a:t>world </a:t>
            </a:r>
            <a:r>
              <a:rPr lang="en-US" altLang="ko-KR" baseline="0" dirty="0" err="1"/>
              <a:t>coord</a:t>
            </a:r>
            <a:r>
              <a:rPr lang="en-US" altLang="ko-KR" baseline="0" dirty="0"/>
              <a:t>.</a:t>
            </a:r>
            <a:r>
              <a:rPr lang="ko-KR" altLang="en-US" baseline="0" dirty="0"/>
              <a:t>로 변환하는 행렬이 각각 달랐고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이 변환 행렬을 각 면에 적용해서 블록마다 비교하는 건 복잡하고 오래 걸리는 작업이었기 때문입니다</a:t>
            </a:r>
            <a:r>
              <a:rPr lang="en-US" altLang="ko-KR" baseline="0" dirty="0"/>
              <a:t>. </a:t>
            </a: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FC880C-9430-4302-AA33-99A171822A9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757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/>
              <a:t>그래서 다른 방법으로 판정을 구현했는데</a:t>
            </a:r>
            <a:r>
              <a:rPr lang="en-US" altLang="ko-KR" baseline="0" dirty="0"/>
              <a:t>, </a:t>
            </a:r>
            <a:r>
              <a:rPr lang="ko-KR" altLang="en-US" baseline="0" dirty="0"/>
              <a:t>블록의 각 면을 판단하는 방법을</a:t>
            </a:r>
            <a:r>
              <a:rPr lang="en-US" altLang="ko-KR" baseline="0" dirty="0"/>
              <a:t> </a:t>
            </a:r>
            <a:r>
              <a:rPr lang="ko-KR" altLang="en-US" baseline="0" dirty="0"/>
              <a:t>수직인 두 벡터를 이용했습니다</a:t>
            </a:r>
            <a:r>
              <a:rPr lang="en-US" altLang="ko-KR" baseline="0" dirty="0"/>
              <a:t>. </a:t>
            </a:r>
            <a:r>
              <a:rPr lang="ko-KR" altLang="en-US" baseline="0" dirty="0"/>
              <a:t>왜냐하면 다음 그림처럼 수직인 두 벡터에 각 면의 방향을 상대적으로 정의할 수 있기 때문입니다</a:t>
            </a:r>
            <a:r>
              <a:rPr lang="en-US" altLang="ko-KR" baseline="0" dirty="0"/>
              <a:t>.</a:t>
            </a: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FC880C-9430-4302-AA33-99A171822A9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4899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</a:t>
            </a:r>
            <a:r>
              <a:rPr lang="ko-KR" altLang="en-US" baseline="0" dirty="0"/>
              <a:t> 방법을 큐브 전체에 적용하면 그림은 다음과 같습니다</a:t>
            </a:r>
            <a:r>
              <a:rPr lang="en-US" altLang="ko-KR" baseline="0" dirty="0"/>
              <a:t>. </a:t>
            </a:r>
            <a:r>
              <a:rPr lang="ko-KR" altLang="en-US" baseline="0" dirty="0"/>
              <a:t>완성된 큐브라면 모든 블록의 수직인 두 벡터가 같은 방향이고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그렇지 않은 큐브는 이렇게 제각각 입니다</a:t>
            </a:r>
            <a:r>
              <a:rPr lang="en-US" altLang="ko-KR" baseline="0" dirty="0"/>
              <a:t>. </a:t>
            </a:r>
            <a:r>
              <a:rPr lang="ko-KR" altLang="en-US" baseline="0" dirty="0"/>
              <a:t> 이 방법을 써서 실제 구현에서는 </a:t>
            </a:r>
            <a:r>
              <a:rPr lang="ko-KR" altLang="en-US" dirty="0"/>
              <a:t> 수직인 두 벡터를 가지고</a:t>
            </a:r>
            <a:r>
              <a:rPr lang="en-US" altLang="ko-KR" dirty="0"/>
              <a:t>, </a:t>
            </a:r>
            <a:r>
              <a:rPr lang="ko-KR" altLang="en-US" dirty="0"/>
              <a:t>각 블록마다 변환 행렬을 곱해서</a:t>
            </a:r>
            <a:r>
              <a:rPr lang="en-US" altLang="ko-KR" dirty="0"/>
              <a:t>, </a:t>
            </a:r>
            <a:r>
              <a:rPr lang="ko-KR" altLang="en-US" dirty="0"/>
              <a:t>변환된 벡터가</a:t>
            </a:r>
            <a:r>
              <a:rPr lang="ko-KR" altLang="en-US" baseline="0" dirty="0"/>
              <a:t> 전부 같다면</a:t>
            </a:r>
            <a:r>
              <a:rPr lang="en-US" altLang="ko-KR" baseline="0" dirty="0"/>
              <a:t>, </a:t>
            </a:r>
            <a:r>
              <a:rPr lang="ko-KR" altLang="en-US" baseline="0" dirty="0"/>
              <a:t>큐브가 완성되었다고 판단했습니다</a:t>
            </a:r>
            <a:r>
              <a:rPr lang="en-US" altLang="ko-KR" baseline="0" dirty="0"/>
              <a:t>.</a:t>
            </a: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FC880C-9430-4302-AA33-99A171822A9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2283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5E6ED-439C-4CB0-A6CA-5B96957CC084}" type="datetimeFigureOut">
              <a:rPr lang="ko-KR" altLang="en-US" smtClean="0"/>
              <a:t>2016-06-10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A5BDE1-7D7E-4268-8070-41D0C0D268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29022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5E6ED-439C-4CB0-A6CA-5B96957CC084}" type="datetimeFigureOut">
              <a:rPr lang="ko-KR" altLang="en-US" smtClean="0"/>
              <a:t>2016-06-10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A5BDE1-7D7E-4268-8070-41D0C0D268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13547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43676" y="0"/>
            <a:ext cx="1971675" cy="6176963"/>
          </a:xfrm>
        </p:spPr>
        <p:txBody>
          <a:bodyPr vert="eaVert" lIns="72000" tIns="720000" rIns="72000" bIns="720000"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28652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5E6ED-439C-4CB0-A6CA-5B96957CC084}" type="datetimeFigureOut">
              <a:rPr lang="ko-KR" altLang="en-US" smtClean="0"/>
              <a:t>2016-06-10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A5BDE1-7D7E-4268-8070-41D0C0D268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22783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5E6ED-439C-4CB0-A6CA-5B96957CC084}" type="datetimeFigureOut">
              <a:rPr lang="ko-KR" altLang="en-US" smtClean="0"/>
              <a:t>2016-06-10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A5BDE1-7D7E-4268-8070-41D0C0D268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85020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1709743"/>
            <a:ext cx="9144000" cy="2852737"/>
          </a:xfrm>
        </p:spPr>
        <p:txBody>
          <a:bodyPr anchor="b">
            <a:normAutofit/>
          </a:bodyPr>
          <a:lstStyle>
            <a:lvl1pPr>
              <a:defRPr sz="27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3888" y="4589468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89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67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34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13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5E6ED-439C-4CB0-A6CA-5B96957CC084}" type="datetimeFigureOut">
              <a:rPr lang="ko-KR" altLang="en-US" smtClean="0"/>
              <a:t>2016-06-10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A5BDE1-7D7E-4268-8070-41D0C0D268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8035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190833" y="1077747"/>
            <a:ext cx="4324019" cy="5099217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29151" y="1077747"/>
            <a:ext cx="4333958" cy="5099217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5E6ED-439C-4CB0-A6CA-5B96957CC084}" type="datetimeFigureOut">
              <a:rPr lang="ko-KR" altLang="en-US" smtClean="0"/>
              <a:t>2016-06-10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A5BDE1-7D7E-4268-8070-41D0C0D268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30097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00000"/>
          </a:xfrm>
        </p:spPr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78182" y="1066692"/>
            <a:ext cx="432000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178182" y="1890604"/>
            <a:ext cx="4320000" cy="4299059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29151" y="1066692"/>
            <a:ext cx="432000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29151" y="1890604"/>
            <a:ext cx="4320000" cy="4299059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5E6ED-439C-4CB0-A6CA-5B96957CC084}" type="datetimeFigureOut">
              <a:rPr lang="ko-KR" altLang="en-US" smtClean="0"/>
              <a:t>2016-06-10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A5BDE1-7D7E-4268-8070-41D0C0D268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61258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5E6ED-439C-4CB0-A6CA-5B96957CC084}" type="datetimeFigureOut">
              <a:rPr lang="ko-KR" altLang="en-US" smtClean="0"/>
              <a:t>2016-06-10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A5BDE1-7D7E-4268-8070-41D0C0D268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64710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5E6ED-439C-4CB0-A6CA-5B96957CC084}" type="datetimeFigureOut">
              <a:rPr lang="ko-KR" altLang="en-US" smtClean="0"/>
              <a:t>2016-06-10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A5BDE1-7D7E-4268-8070-41D0C0D268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69101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3579019" cy="900000"/>
          </a:xfrm>
        </p:spPr>
        <p:txBody>
          <a:bodyPr rIns="72000" anchor="ctr"/>
          <a:lstStyle>
            <a:lvl1pPr>
              <a:defRPr sz="24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87391" y="281055"/>
            <a:ext cx="4629150" cy="5760000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67019" y="1109055"/>
            <a:ext cx="3312000" cy="49320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342892" indent="0">
              <a:buNone/>
              <a:defRPr sz="1050"/>
            </a:lvl2pPr>
            <a:lvl3pPr marL="685783" indent="0">
              <a:buNone/>
              <a:defRPr sz="900"/>
            </a:lvl3pPr>
            <a:lvl4pPr marL="1028675" indent="0">
              <a:buNone/>
              <a:defRPr sz="750"/>
            </a:lvl4pPr>
            <a:lvl5pPr marL="1371566" indent="0">
              <a:buNone/>
              <a:defRPr sz="750"/>
            </a:lvl5pPr>
            <a:lvl6pPr marL="1714457" indent="0">
              <a:buNone/>
              <a:defRPr sz="750"/>
            </a:lvl6pPr>
            <a:lvl7pPr marL="2057348" indent="0">
              <a:buNone/>
              <a:defRPr sz="750"/>
            </a:lvl7pPr>
            <a:lvl8pPr marL="2400240" indent="0">
              <a:buNone/>
              <a:defRPr sz="750"/>
            </a:lvl8pPr>
            <a:lvl9pPr marL="2743132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5E6ED-439C-4CB0-A6CA-5B96957CC084}" type="datetimeFigureOut">
              <a:rPr lang="ko-KR" altLang="en-US" smtClean="0"/>
              <a:t>2016-06-10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A5BDE1-7D7E-4268-8070-41D0C0D268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64787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3579019" cy="900000"/>
          </a:xfrm>
        </p:spPr>
        <p:txBody>
          <a:bodyPr rIns="72000" anchor="ctr"/>
          <a:lstStyle>
            <a:lvl1pPr>
              <a:defRPr sz="24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3887391" y="461055"/>
            <a:ext cx="4629150" cy="5580000"/>
          </a:xfrm>
        </p:spPr>
        <p:txBody>
          <a:bodyPr/>
          <a:lstStyle>
            <a:lvl1pPr marL="0" indent="0">
              <a:buNone/>
              <a:defRPr sz="2400"/>
            </a:lvl1pPr>
            <a:lvl2pPr marL="342892" indent="0">
              <a:buNone/>
              <a:defRPr sz="2100"/>
            </a:lvl2pPr>
            <a:lvl3pPr marL="685783" indent="0">
              <a:buNone/>
              <a:defRPr sz="1800"/>
            </a:lvl3pPr>
            <a:lvl4pPr marL="1028675" indent="0">
              <a:buNone/>
              <a:defRPr sz="1500"/>
            </a:lvl4pPr>
            <a:lvl5pPr marL="1371566" indent="0">
              <a:buNone/>
              <a:defRPr sz="1500"/>
            </a:lvl5pPr>
            <a:lvl6pPr marL="1714457" indent="0">
              <a:buNone/>
              <a:defRPr sz="1500"/>
            </a:lvl6pPr>
            <a:lvl7pPr marL="2057348" indent="0">
              <a:buNone/>
              <a:defRPr sz="1500"/>
            </a:lvl7pPr>
            <a:lvl8pPr marL="2400240" indent="0">
              <a:buNone/>
              <a:defRPr sz="1500"/>
            </a:lvl8pPr>
            <a:lvl9pPr marL="2743132" indent="0">
              <a:buNone/>
              <a:defRPr sz="1500"/>
            </a:lvl9pPr>
          </a:lstStyle>
          <a:p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67019" y="1109055"/>
            <a:ext cx="3312000" cy="49320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342892" indent="0">
              <a:buNone/>
              <a:defRPr sz="1050"/>
            </a:lvl2pPr>
            <a:lvl3pPr marL="685783" indent="0">
              <a:buNone/>
              <a:defRPr sz="900"/>
            </a:lvl3pPr>
            <a:lvl4pPr marL="1028675" indent="0">
              <a:buNone/>
              <a:defRPr sz="750"/>
            </a:lvl4pPr>
            <a:lvl5pPr marL="1371566" indent="0">
              <a:buNone/>
              <a:defRPr sz="750"/>
            </a:lvl5pPr>
            <a:lvl6pPr marL="1714457" indent="0">
              <a:buNone/>
              <a:defRPr sz="750"/>
            </a:lvl6pPr>
            <a:lvl7pPr marL="2057348" indent="0">
              <a:buNone/>
              <a:defRPr sz="750"/>
            </a:lvl7pPr>
            <a:lvl8pPr marL="2400240" indent="0">
              <a:buNone/>
              <a:defRPr sz="750"/>
            </a:lvl8pPr>
            <a:lvl9pPr marL="2743132" indent="0">
              <a:buNone/>
              <a:defRPr sz="750"/>
            </a:lvl9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5E6ED-439C-4CB0-A6CA-5B96957CC084}" type="datetimeFigureOut">
              <a:rPr lang="ko-KR" altLang="en-US" smtClean="0"/>
              <a:t>2016-06-10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A5BDE1-7D7E-4268-8070-41D0C0D268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79630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898358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vert="horz" lIns="720000" tIns="45720" rIns="72000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240529" y="1070044"/>
            <a:ext cx="8662946" cy="5106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28650" y="635635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15E6ED-439C-4CB0-A6CA-5B96957CC084}" type="datetimeFigureOut">
              <a:rPr lang="ko-KR" altLang="en-US" smtClean="0"/>
              <a:t>2016-06-10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028950" y="6356355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457950" y="635635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A5BDE1-7D7E-4268-8070-41D0C0D268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02087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783" rtl="0" eaLnBrk="1" latinLnBrk="1" hangingPunct="1">
        <a:lnSpc>
          <a:spcPct val="90000"/>
        </a:lnSpc>
        <a:spcBef>
          <a:spcPct val="0"/>
        </a:spcBef>
        <a:buNone/>
        <a:defRPr sz="27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171446" indent="-171446" algn="l" defTabSz="685783" rtl="0" eaLnBrk="1" latinLnBrk="0" hangingPunct="1">
        <a:lnSpc>
          <a:spcPct val="150000"/>
        </a:lnSpc>
        <a:spcBef>
          <a:spcPts val="75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37" indent="-171446" algn="l" defTabSz="685783" rtl="0" eaLnBrk="1" latinLnBrk="0" hangingPunct="1">
        <a:lnSpc>
          <a:spcPct val="15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28" indent="-171446" algn="l" defTabSz="685783" rtl="0" eaLnBrk="1" latinLnBrk="0" hangingPunct="1">
        <a:lnSpc>
          <a:spcPct val="15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20" indent="-171446" algn="l" defTabSz="685783" rtl="0" eaLnBrk="1" latinLnBrk="0" hangingPunct="1">
        <a:lnSpc>
          <a:spcPct val="150000"/>
        </a:lnSpc>
        <a:spcBef>
          <a:spcPts val="375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12" indent="-171446" algn="l" defTabSz="685783" rtl="0" eaLnBrk="1" latinLnBrk="0" hangingPunct="1">
        <a:lnSpc>
          <a:spcPct val="150000"/>
        </a:lnSpc>
        <a:spcBef>
          <a:spcPts val="375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03" indent="-171446" algn="l" defTabSz="685783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783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microsoft.com/office/2007/relationships/media" Target="../media/media3.mkv"/><Relationship Id="rId7" Type="http://schemas.openxmlformats.org/officeDocument/2006/relationships/slideLayout" Target="../slideLayouts/slideLayout4.xml"/><Relationship Id="rId2" Type="http://schemas.openxmlformats.org/officeDocument/2006/relationships/video" Target="../media/media2.mkv"/><Relationship Id="rId1" Type="http://schemas.microsoft.com/office/2007/relationships/media" Target="../media/media2.mkv"/><Relationship Id="rId6" Type="http://schemas.openxmlformats.org/officeDocument/2006/relationships/video" Target="../media/media4.mkv"/><Relationship Id="rId5" Type="http://schemas.microsoft.com/office/2007/relationships/media" Target="../media/media4.mkv"/><Relationship Id="rId10" Type="http://schemas.openxmlformats.org/officeDocument/2006/relationships/image" Target="../media/image19.png"/><Relationship Id="rId4" Type="http://schemas.openxmlformats.org/officeDocument/2006/relationships/video" Target="../media/media3.mkv"/><Relationship Id="rId9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4.mkv"/><Relationship Id="rId1" Type="http://schemas.microsoft.com/office/2007/relationships/media" Target="../media/media4.mkv"/><Relationship Id="rId6" Type="http://schemas.openxmlformats.org/officeDocument/2006/relationships/image" Target="../media/image26.png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1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2.png"/><Relationship Id="rId5" Type="http://schemas.openxmlformats.org/officeDocument/2006/relationships/image" Target="../media/image31.jpeg"/><Relationship Id="rId4" Type="http://schemas.openxmlformats.org/officeDocument/2006/relationships/image" Target="../media/image30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err="1"/>
              <a:t>Rubiks</a:t>
            </a:r>
            <a:r>
              <a:rPr lang="en-US" altLang="ko-KR" dirty="0"/>
              <a:t> Cube with OpenGL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2615882"/>
          </a:xfrm>
        </p:spPr>
        <p:txBody>
          <a:bodyPr>
            <a:normAutofit/>
          </a:bodyPr>
          <a:lstStyle/>
          <a:p>
            <a:r>
              <a:rPr lang="ko-KR" altLang="en-US" dirty="0"/>
              <a:t>컴퓨터 그래픽스 </a:t>
            </a:r>
            <a:r>
              <a:rPr lang="en-US" altLang="ko-KR" dirty="0"/>
              <a:t>2016</a:t>
            </a:r>
          </a:p>
          <a:p>
            <a:r>
              <a:rPr lang="en-US" altLang="ko-KR" dirty="0"/>
              <a:t>Team 4</a:t>
            </a:r>
          </a:p>
          <a:p>
            <a:r>
              <a:rPr lang="en-US" altLang="ko-KR" dirty="0" smtClean="0"/>
              <a:t>20141552</a:t>
            </a:r>
            <a:r>
              <a:rPr lang="en-US" altLang="ko-KR" dirty="0"/>
              <a:t> </a:t>
            </a:r>
            <a:r>
              <a:rPr lang="ko-KR" altLang="en-US" dirty="0" smtClean="0"/>
              <a:t>김동환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20132544 </a:t>
            </a:r>
            <a:r>
              <a:rPr lang="ko-KR" altLang="en-US" dirty="0" err="1" smtClean="0"/>
              <a:t>장혁재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20121955 </a:t>
            </a:r>
            <a:r>
              <a:rPr lang="ko-KR" altLang="en-US" dirty="0" smtClean="0"/>
              <a:t>정성우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53782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s://upload.wikimedia.org/wikipedia/commons/thumb/a/ae/Rubik's_cube_scrambled.svg/2000px-Rubik's_cube_scrambled.svg.png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7263" y="2792966"/>
            <a:ext cx="2202344" cy="2202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트위스트할</a:t>
            </a:r>
            <a:r>
              <a:rPr lang="ko-KR" altLang="en-US" dirty="0"/>
              <a:t> 열</a:t>
            </a:r>
            <a:r>
              <a:rPr lang="en-US" altLang="ko-KR" dirty="0"/>
              <a:t>(Column)</a:t>
            </a:r>
            <a:r>
              <a:rPr lang="ko-KR" altLang="en-US" dirty="0"/>
              <a:t> 선택하기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내용 개체 틀 3"/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1600" dirty="0">
                    <a:latin typeface="D2Coding" panose="020B0609020101020101" pitchFamily="49" charset="-127"/>
                    <a:ea typeface="D2Coding" panose="020B0609020101020101" pitchFamily="49" charset="-127"/>
                  </a:rPr>
                  <a:t>RubiksCube::twist(index, rotation);</a:t>
                </a:r>
              </a:p>
              <a:p>
                <a:pPr lvl="1"/>
                <a:r>
                  <a:rPr lang="ko-KR" altLang="en-US" dirty="0"/>
                  <a:t>주어진 축에 대해 반시계방향으로 회전</a:t>
                </a:r>
                <a:endParaRPr lang="en-US" dirty="0"/>
              </a:p>
              <a:p>
                <a:pPr lvl="1"/>
                <a:r>
                  <a:rPr lang="en-US" dirty="0">
                    <a:latin typeface="D2Coding" panose="020B0609020101020101" pitchFamily="49" charset="-127"/>
                    <a:ea typeface="D2Coding" panose="020B0609020101020101" pitchFamily="49" charset="-127"/>
                  </a:rPr>
                  <a:t>index</a:t>
                </a:r>
                <a:r>
                  <a:rPr lang="en-US" dirty="0"/>
                  <a:t>: +Y</a:t>
                </a:r>
                <a:r>
                  <a:rPr lang="ko-KR" altLang="en-US" dirty="0"/>
                  <a:t>축 방향으로 증가하는 </a:t>
                </a:r>
                <a:r>
                  <a:rPr lang="en-US" dirty="0"/>
                  <a:t>Column </a:t>
                </a:r>
                <a:r>
                  <a:rPr lang="ko-KR" altLang="en-US" dirty="0"/>
                  <a:t>번호</a:t>
                </a:r>
                <a:endParaRPr lang="en-US" altLang="ko-KR" dirty="0"/>
              </a:p>
              <a:p>
                <a:pPr lvl="1"/>
                <a:r>
                  <a:rPr lang="en-US" dirty="0">
                    <a:latin typeface="D2Coding" panose="020B0609020101020101" pitchFamily="49" charset="-127"/>
                    <a:ea typeface="D2Coding" panose="020B0609020101020101" pitchFamily="49" charset="-127"/>
                  </a:rPr>
                  <a:t>rotation</a:t>
                </a:r>
                <a:r>
                  <a:rPr lang="en-US" dirty="0"/>
                  <a:t>: </a:t>
                </a:r>
                <a:r>
                  <a:rPr lang="ko-KR" altLang="en-US" dirty="0"/>
                  <a:t>축의 방향을 결정짓는 회전 행렬</a:t>
                </a:r>
                <a:endParaRPr lang="en-US" altLang="ko-KR" dirty="0"/>
              </a:p>
              <a:p>
                <a:pPr lvl="2"/>
                <a:r>
                  <a:rPr lang="en-US" altLang="ko-KR" dirty="0">
                    <a:latin typeface="D2Coding" panose="020B0609020101020101" pitchFamily="49" charset="-127"/>
                    <a:ea typeface="D2Coding" panose="020B0609020101020101" pitchFamily="49" charset="-127"/>
                  </a:rPr>
                  <a:t>rotation</a:t>
                </a:r>
                <a:r>
                  <a:rPr lang="ko-KR" altLang="en-US" dirty="0"/>
                  <a:t>을 곱한 후의 </a:t>
                </a:r>
                <a:r>
                  <a:rPr lang="en-US" altLang="ko-KR" dirty="0"/>
                  <a:t>Y</a:t>
                </a:r>
                <a:r>
                  <a:rPr lang="ko-KR" altLang="en-US" dirty="0"/>
                  <a:t>축이 회전하려는 축에 일치하도록 행렬을 만들어 넘겨주어야 한다</a:t>
                </a:r>
                <a:endParaRPr lang="en-US" altLang="ko-KR" dirty="0"/>
              </a:p>
              <a:p>
                <a:pPr lvl="1"/>
                <a:r>
                  <a:rPr lang="en-US" altLang="ko-KR" dirty="0"/>
                  <a:t>e.g., </a:t>
                </a:r>
                <a:r>
                  <a:rPr lang="ko-KR" altLang="en-US" dirty="0"/>
                  <a:t>왼쪽 그림에서 </a:t>
                </a:r>
                <a:r>
                  <a:rPr lang="en-US" altLang="ko-KR" dirty="0"/>
                  <a:t>Column #2</a:t>
                </a:r>
                <a:r>
                  <a:rPr lang="ko-KR" altLang="en-US" dirty="0"/>
                  <a:t>를 반시계방향으로 회전하고 싶다면</a:t>
                </a:r>
                <a:r>
                  <a:rPr lang="en-US" altLang="ko-KR" dirty="0"/>
                  <a:t>,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𝑟𝑜𝑡𝑎𝑡𝑖𝑜𝑛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func>
                                <m:func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ko-KR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90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°</m:t>
                                  </m:r>
                                </m:e>
                              </m:func>
                            </m:e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ko-KR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90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°</m:t>
                                  </m:r>
                                </m:e>
                              </m:func>
                            </m:e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func>
                                <m:func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ko-KR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90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°</m:t>
                                  </m:r>
                                </m:e>
                              </m:func>
                            </m:e>
                            <m:e>
                              <m:func>
                                <m:func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ko-KR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90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°</m:t>
                                  </m:r>
                                </m:e>
                              </m:func>
                            </m:e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altLang="ko-KR" dirty="0"/>
              </a:p>
              <a:p>
                <a:pPr lvl="2"/>
                <a:endParaRPr lang="en-US" altLang="ko-KR" dirty="0"/>
              </a:p>
              <a:p>
                <a:pPr lvl="2"/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𝑖𝑛𝑑𝑒𝑥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endParaRPr lang="en-US" altLang="ko-KR" dirty="0"/>
              </a:p>
            </p:txBody>
          </p:sp>
        </mc:Choice>
        <mc:Fallback xmlns="">
          <p:sp>
            <p:nvSpPr>
              <p:cNvPr id="4" name="내용 개체 틀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3"/>
                <a:stretch>
                  <a:fillRect l="-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직선 화살표 연결선 5"/>
          <p:cNvCxnSpPr/>
          <p:nvPr/>
        </p:nvCxnSpPr>
        <p:spPr>
          <a:xfrm flipH="1">
            <a:off x="880705" y="3950080"/>
            <a:ext cx="1116976" cy="202820"/>
          </a:xfrm>
          <a:prstGeom prst="straightConnector1">
            <a:avLst/>
          </a:prstGeom>
          <a:ln w="38100">
            <a:solidFill>
              <a:srgbClr val="0070C0"/>
            </a:solidFill>
            <a:headEnd type="none" w="med" len="med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/>
          <p:nvPr/>
        </p:nvCxnSpPr>
        <p:spPr>
          <a:xfrm>
            <a:off x="3082881" y="4096848"/>
            <a:ext cx="795699" cy="619194"/>
          </a:xfrm>
          <a:prstGeom prst="straightConnector1">
            <a:avLst/>
          </a:prstGeom>
          <a:ln w="38100">
            <a:solidFill>
              <a:srgbClr val="0070C0"/>
            </a:solidFill>
            <a:headEnd type="none" w="med" len="med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/>
          <p:nvPr/>
        </p:nvCxnSpPr>
        <p:spPr>
          <a:xfrm flipH="1" flipV="1">
            <a:off x="2659380" y="2236230"/>
            <a:ext cx="1976" cy="819935"/>
          </a:xfrm>
          <a:prstGeom prst="straightConnector1">
            <a:avLst/>
          </a:prstGeom>
          <a:ln w="38100">
            <a:solidFill>
              <a:srgbClr val="0070C0"/>
            </a:solidFill>
            <a:headEnd type="none" w="med" len="med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850058" y="4655621"/>
            <a:ext cx="7200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solidFill>
                  <a:srgbClr val="0070C0"/>
                </a:solidFill>
              </a:rPr>
              <a:t>X</a:t>
            </a:r>
            <a:r>
              <a:rPr lang="en-US" sz="2000"/>
              <a:t>=</a:t>
            </a:r>
            <a:r>
              <a:rPr lang="en-US" sz="2000">
                <a:solidFill>
                  <a:srgbClr val="FF0000"/>
                </a:solidFill>
              </a:rPr>
              <a:t>X’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004986" y="1752827"/>
            <a:ext cx="8082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solidFill>
                  <a:srgbClr val="FF0000"/>
                </a:solidFill>
              </a:rPr>
              <a:t>-</a:t>
            </a:r>
            <a:r>
              <a:rPr lang="en-US" sz="2000">
                <a:solidFill>
                  <a:srgbClr val="FF0000"/>
                </a:solidFill>
              </a:rPr>
              <a:t>Z’</a:t>
            </a:r>
            <a:r>
              <a:rPr lang="en-US" sz="2000"/>
              <a:t>=</a:t>
            </a:r>
            <a:r>
              <a:rPr lang="en-US" sz="2000">
                <a:solidFill>
                  <a:srgbClr val="0070C0"/>
                </a:solidFill>
              </a:rPr>
              <a:t>Y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86319" y="4006335"/>
            <a:ext cx="7056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solidFill>
                  <a:srgbClr val="FF0000"/>
                </a:solidFill>
              </a:rPr>
              <a:t>Y</a:t>
            </a:r>
            <a:r>
              <a:rPr lang="en-US" sz="2000">
                <a:solidFill>
                  <a:srgbClr val="FF0000"/>
                </a:solidFill>
              </a:rPr>
              <a:t>’</a:t>
            </a:r>
            <a:r>
              <a:rPr lang="en-US" sz="2000"/>
              <a:t>=</a:t>
            </a:r>
            <a:r>
              <a:rPr lang="en-US" sz="2000">
                <a:solidFill>
                  <a:srgbClr val="0070C0"/>
                </a:solidFill>
              </a:rPr>
              <a:t>Z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25" name="원호 24"/>
          <p:cNvSpPr/>
          <p:nvPr/>
        </p:nvSpPr>
        <p:spPr>
          <a:xfrm>
            <a:off x="1499563" y="2632184"/>
            <a:ext cx="2329294" cy="2223010"/>
          </a:xfrm>
          <a:prstGeom prst="arc">
            <a:avLst>
              <a:gd name="adj1" fmla="val 10016769"/>
              <a:gd name="adj2" fmla="val 16152558"/>
            </a:avLst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 rot="20774795">
            <a:off x="1979761" y="2404916"/>
            <a:ext cx="65594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rotation</a:t>
            </a:r>
          </a:p>
        </p:txBody>
      </p:sp>
      <p:sp>
        <p:nvSpPr>
          <p:cNvPr id="27" name="TextBox 26"/>
          <p:cNvSpPr txBox="1"/>
          <p:nvPr/>
        </p:nvSpPr>
        <p:spPr>
          <a:xfrm rot="16200000">
            <a:off x="2039927" y="4022507"/>
            <a:ext cx="11769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Column #2</a:t>
            </a:r>
          </a:p>
        </p:txBody>
      </p:sp>
      <p:sp>
        <p:nvSpPr>
          <p:cNvPr id="32" name="TextBox 31"/>
          <p:cNvSpPr txBox="1"/>
          <p:nvPr/>
        </p:nvSpPr>
        <p:spPr>
          <a:xfrm rot="16396851">
            <a:off x="2511024" y="3951775"/>
            <a:ext cx="11769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Column #1</a:t>
            </a:r>
          </a:p>
        </p:txBody>
      </p:sp>
      <p:sp>
        <p:nvSpPr>
          <p:cNvPr id="33" name="TextBox 32"/>
          <p:cNvSpPr txBox="1"/>
          <p:nvPr/>
        </p:nvSpPr>
        <p:spPr>
          <a:xfrm rot="16528159">
            <a:off x="2912642" y="3891452"/>
            <a:ext cx="11769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Column #0</a:t>
            </a:r>
          </a:p>
        </p:txBody>
      </p:sp>
    </p:spTree>
    <p:extLst>
      <p:ext uri="{BB962C8B-B14F-4D97-AF65-F5344CB8AC3E}">
        <p14:creationId xmlns:p14="http://schemas.microsoft.com/office/powerpoint/2010/main" val="3465137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Shader</a:t>
            </a:r>
            <a:r>
              <a:rPr lang="en-US" dirty="0"/>
              <a:t> &amp; </a:t>
            </a:r>
            <a:r>
              <a:rPr lang="en-US" dirty="0" err="1"/>
              <a:t>Shader</a:t>
            </a:r>
            <a:r>
              <a:rPr lang="en-US" dirty="0"/>
              <a:t> Program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OpenGL </a:t>
            </a:r>
            <a:r>
              <a:rPr lang="en-US" dirty="0" err="1"/>
              <a:t>Shader</a:t>
            </a:r>
            <a:r>
              <a:rPr lang="ko-KR" altLang="en-US" dirty="0"/>
              <a:t>에 대한 조작을 객체지향적으로 가능케 하는 </a:t>
            </a:r>
            <a:r>
              <a:rPr lang="en-US" altLang="ko-KR" dirty="0"/>
              <a:t>API </a:t>
            </a:r>
            <a:r>
              <a:rPr lang="ko-KR" altLang="en-US" dirty="0"/>
              <a:t>제공</a:t>
            </a:r>
            <a:endParaRPr lang="en-US" altLang="ko-KR" dirty="0"/>
          </a:p>
          <a:p>
            <a:r>
              <a:rPr lang="en-US" altLang="ko-KR" dirty="0" err="1"/>
              <a:t>Shader</a:t>
            </a:r>
            <a:r>
              <a:rPr lang="en-US" altLang="ko-KR" dirty="0"/>
              <a:t> </a:t>
            </a:r>
            <a:r>
              <a:rPr lang="ko-KR" altLang="en-US" dirty="0"/>
              <a:t>객체 만들기</a:t>
            </a:r>
            <a:r>
              <a:rPr lang="en-US" altLang="ko-KR" dirty="0"/>
              <a:t>:</a:t>
            </a:r>
          </a:p>
          <a:p>
            <a:pPr lvl="1"/>
            <a:r>
              <a:rPr lang="en-US" altLang="ko-KR" dirty="0" err="1">
                <a:latin typeface="D2Coding" panose="020B0609020101020101" pitchFamily="49" charset="-127"/>
                <a:ea typeface="D2Coding" panose="020B0609020101020101" pitchFamily="49" charset="-127"/>
              </a:rPr>
              <a:t>Shader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 s = </a:t>
            </a:r>
            <a:r>
              <a:rPr lang="en-US" altLang="ko-KR" dirty="0" err="1">
                <a:latin typeface="D2Coding" panose="020B0609020101020101" pitchFamily="49" charset="-127"/>
                <a:ea typeface="D2Coding" panose="020B0609020101020101" pitchFamily="49" charset="-127"/>
              </a:rPr>
              <a:t>Shader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dirty="0" err="1">
                <a:latin typeface="D2Coding" panose="020B0609020101020101" pitchFamily="49" charset="-127"/>
                <a:ea typeface="D2Coding" panose="020B0609020101020101" pitchFamily="49" charset="-127"/>
              </a:rPr>
              <a:t>Shader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::compile(</a:t>
            </a:r>
            <a:r>
              <a:rPr lang="en-US" altLang="ko-KR" dirty="0" err="1">
                <a:latin typeface="D2Coding" panose="020B0609020101020101" pitchFamily="49" charset="-127"/>
                <a:ea typeface="D2Coding" panose="020B0609020101020101" pitchFamily="49" charset="-127"/>
              </a:rPr>
              <a:t>Shader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::</a:t>
            </a:r>
            <a:r>
              <a:rPr lang="en-US" altLang="ko-KR" dirty="0" err="1">
                <a:latin typeface="D2Coding" panose="020B0609020101020101" pitchFamily="49" charset="-127"/>
                <a:ea typeface="D2Coding" panose="020B0609020101020101" pitchFamily="49" charset="-127"/>
              </a:rPr>
              <a:t>VertexShader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, “</a:t>
            </a:r>
            <a:r>
              <a:rPr lang="en-US" altLang="ko-KR" dirty="0" err="1">
                <a:latin typeface="D2Coding" panose="020B0609020101020101" pitchFamily="49" charset="-127"/>
                <a:ea typeface="D2Coding" panose="020B0609020101020101" pitchFamily="49" charset="-127"/>
              </a:rPr>
              <a:t>shaders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/</a:t>
            </a:r>
            <a:r>
              <a:rPr lang="en-US" altLang="ko-KR" dirty="0" err="1">
                <a:latin typeface="D2Coding" panose="020B0609020101020101" pitchFamily="49" charset="-127"/>
                <a:ea typeface="D2Coding" panose="020B0609020101020101" pitchFamily="49" charset="-127"/>
              </a:rPr>
              <a:t>phong.vert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”));</a:t>
            </a:r>
          </a:p>
          <a:p>
            <a:r>
              <a:rPr lang="ko-KR" altLang="en-US" dirty="0"/>
              <a:t>임의의 </a:t>
            </a:r>
            <a:r>
              <a:rPr lang="en-US" altLang="ko-KR" dirty="0" err="1"/>
              <a:t>Shader</a:t>
            </a:r>
            <a:r>
              <a:rPr lang="ko-KR" altLang="en-US" dirty="0"/>
              <a:t>들을 모아 </a:t>
            </a:r>
            <a:r>
              <a:rPr lang="en-US" altLang="ko-KR" dirty="0" err="1"/>
              <a:t>Shader</a:t>
            </a:r>
            <a:r>
              <a:rPr lang="en-US" altLang="ko-KR" dirty="0"/>
              <a:t> Program </a:t>
            </a:r>
            <a:r>
              <a:rPr lang="ko-KR" altLang="en-US" dirty="0"/>
              <a:t>객체 만들기</a:t>
            </a:r>
            <a:r>
              <a:rPr lang="en-US" altLang="ko-KR" dirty="0"/>
              <a:t>:</a:t>
            </a:r>
          </a:p>
          <a:p>
            <a:pPr lvl="1"/>
            <a:r>
              <a:rPr lang="en-US" altLang="ko-KR" dirty="0" err="1">
                <a:latin typeface="D2Coding" panose="020B0609020101020101" pitchFamily="49" charset="-127"/>
                <a:ea typeface="D2Coding" panose="020B0609020101020101" pitchFamily="49" charset="-127"/>
              </a:rPr>
              <a:t>ShaderProgram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 p = </a:t>
            </a:r>
            <a:r>
              <a:rPr lang="en-US" altLang="ko-KR" dirty="0" err="1">
                <a:latin typeface="D2Coding" panose="020B0609020101020101" pitchFamily="49" charset="-127"/>
                <a:ea typeface="D2Coding" panose="020B0609020101020101" pitchFamily="49" charset="-127"/>
              </a:rPr>
              <a:t>ShaderProgram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(Recipe()</a:t>
            </a:r>
            <a:b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	.</a:t>
            </a:r>
            <a:r>
              <a:rPr lang="en-US" altLang="ko-KR" dirty="0" err="1">
                <a:latin typeface="D2Coding" panose="020B0609020101020101" pitchFamily="49" charset="-127"/>
                <a:ea typeface="D2Coding" panose="020B0609020101020101" pitchFamily="49" charset="-127"/>
              </a:rPr>
              <a:t>addShader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dirty="0" err="1">
                <a:latin typeface="D2Coding" panose="020B0609020101020101" pitchFamily="49" charset="-127"/>
                <a:ea typeface="D2Coding" panose="020B0609020101020101" pitchFamily="49" charset="-127"/>
              </a:rPr>
              <a:t>Shader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::compile(</a:t>
            </a:r>
            <a:r>
              <a:rPr lang="en-US" altLang="ko-KR" dirty="0" err="1">
                <a:latin typeface="D2Coding" panose="020B0609020101020101" pitchFamily="49" charset="-127"/>
                <a:ea typeface="D2Coding" panose="020B0609020101020101" pitchFamily="49" charset="-127"/>
              </a:rPr>
              <a:t>Shader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::</a:t>
            </a:r>
            <a:r>
              <a:rPr lang="en-US" altLang="ko-KR" dirty="0" err="1">
                <a:latin typeface="D2Coding" panose="020B0609020101020101" pitchFamily="49" charset="-127"/>
                <a:ea typeface="D2Coding" panose="020B0609020101020101" pitchFamily="49" charset="-127"/>
              </a:rPr>
              <a:t>VertexShader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, “</a:t>
            </a:r>
            <a:r>
              <a:rPr lang="en-US" altLang="ko-KR" dirty="0" err="1">
                <a:latin typeface="D2Coding" panose="020B0609020101020101" pitchFamily="49" charset="-127"/>
                <a:ea typeface="D2Coding" panose="020B0609020101020101" pitchFamily="49" charset="-127"/>
              </a:rPr>
              <a:t>shaders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/</a:t>
            </a:r>
            <a:r>
              <a:rPr lang="en-US" altLang="ko-KR" dirty="0" err="1">
                <a:latin typeface="D2Coding" panose="020B0609020101020101" pitchFamily="49" charset="-127"/>
                <a:ea typeface="D2Coding" panose="020B0609020101020101" pitchFamily="49" charset="-127"/>
              </a:rPr>
              <a:t>phong.vert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”)) </a:t>
            </a:r>
            <a:b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	.</a:t>
            </a:r>
            <a:r>
              <a:rPr lang="en-US" altLang="ko-KR" dirty="0" err="1">
                <a:latin typeface="D2Coding" panose="020B0609020101020101" pitchFamily="49" charset="-127"/>
                <a:ea typeface="D2Coding" panose="020B0609020101020101" pitchFamily="49" charset="-127"/>
              </a:rPr>
              <a:t>addShader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dirty="0" err="1">
                <a:latin typeface="D2Coding" panose="020B0609020101020101" pitchFamily="49" charset="-127"/>
                <a:ea typeface="D2Coding" panose="020B0609020101020101" pitchFamily="49" charset="-127"/>
              </a:rPr>
              <a:t>Shader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::compile(</a:t>
            </a:r>
            <a:r>
              <a:rPr lang="en-US" altLang="ko-KR" dirty="0" err="1">
                <a:latin typeface="D2Coding" panose="020B0609020101020101" pitchFamily="49" charset="-127"/>
                <a:ea typeface="D2Coding" panose="020B0609020101020101" pitchFamily="49" charset="-127"/>
              </a:rPr>
              <a:t>Shader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::</a:t>
            </a:r>
            <a:r>
              <a:rPr lang="en-US" altLang="ko-KR" dirty="0" err="1">
                <a:latin typeface="D2Coding" panose="020B0609020101020101" pitchFamily="49" charset="-127"/>
                <a:ea typeface="D2Coding" panose="020B0609020101020101" pitchFamily="49" charset="-127"/>
              </a:rPr>
              <a:t>FragmentShader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, “</a:t>
            </a:r>
            <a:r>
              <a:rPr lang="en-US" altLang="ko-KR" dirty="0" err="1">
                <a:latin typeface="D2Coding" panose="020B0609020101020101" pitchFamily="49" charset="-127"/>
                <a:ea typeface="D2Coding" panose="020B0609020101020101" pitchFamily="49" charset="-127"/>
              </a:rPr>
              <a:t>shaders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/</a:t>
            </a:r>
            <a:r>
              <a:rPr lang="en-US" altLang="ko-KR" dirty="0" err="1">
                <a:latin typeface="D2Coding" panose="020B0609020101020101" pitchFamily="49" charset="-127"/>
                <a:ea typeface="D2Coding" panose="020B0609020101020101" pitchFamily="49" charset="-127"/>
              </a:rPr>
              <a:t>phong.frag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”))</a:t>
            </a:r>
            <a:b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);</a:t>
            </a:r>
          </a:p>
          <a:p>
            <a:r>
              <a:rPr lang="en-US" altLang="ko-KR" dirty="0" err="1"/>
              <a:t>Shader</a:t>
            </a:r>
            <a:r>
              <a:rPr lang="en-US" altLang="ko-KR" dirty="0"/>
              <a:t> Program </a:t>
            </a:r>
            <a:r>
              <a:rPr lang="ko-KR" altLang="en-US" dirty="0"/>
              <a:t>상속해서 확장하기</a:t>
            </a:r>
            <a:endParaRPr lang="en-US" altLang="ko-KR" dirty="0"/>
          </a:p>
          <a:p>
            <a:pPr lvl="1"/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class </a:t>
            </a:r>
            <a:r>
              <a:rPr lang="en-US" altLang="ko-KR" dirty="0" err="1">
                <a:latin typeface="D2Coding" panose="020B0609020101020101" pitchFamily="49" charset="-127"/>
                <a:ea typeface="D2Coding" panose="020B0609020101020101" pitchFamily="49" charset="-127"/>
              </a:rPr>
              <a:t>SimpleIlluminationModelShaderProgram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 : public </a:t>
            </a:r>
            <a:r>
              <a:rPr lang="en-US" altLang="ko-KR" dirty="0" err="1">
                <a:latin typeface="D2Coding" panose="020B0609020101020101" pitchFamily="49" charset="-127"/>
                <a:ea typeface="D2Coding" panose="020B0609020101020101" pitchFamily="49" charset="-127"/>
              </a:rPr>
              <a:t>ShaderProgram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 {</a:t>
            </a:r>
            <a:b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	// …</a:t>
            </a:r>
            <a:b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};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9479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Animation</a:t>
            </a:r>
            <a:r>
              <a:rPr lang="en-US"/>
              <a:t> Manager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240529" y="1070044"/>
            <a:ext cx="8662946" cy="5487510"/>
          </a:xfrm>
        </p:spPr>
        <p:txBody>
          <a:bodyPr>
            <a:normAutofit fontScale="92500" lnSpcReduction="10000"/>
          </a:bodyPr>
          <a:lstStyle/>
          <a:p>
            <a:r>
              <a:rPr lang="ko-KR" altLang="en-US" dirty="0"/>
              <a:t>게임 내의 애니메이션을 관리하는 기능</a:t>
            </a:r>
            <a:endParaRPr lang="en-US" altLang="ko-KR" dirty="0"/>
          </a:p>
          <a:p>
            <a:r>
              <a:rPr lang="en-US" altLang="ko-KR" dirty="0"/>
              <a:t>Workflow:</a:t>
            </a:r>
          </a:p>
          <a:p>
            <a:pPr lvl="1"/>
            <a:r>
              <a:rPr lang="en-US" dirty="0"/>
              <a:t>Animation </a:t>
            </a:r>
            <a:r>
              <a:rPr lang="ko-KR" altLang="en-US" dirty="0"/>
              <a:t>추상 클래스를 상속하여 원하는 애니메이션 프로그래밍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	→ Animation </a:t>
            </a:r>
            <a:r>
              <a:rPr lang="ko-KR" altLang="en-US" dirty="0"/>
              <a:t>객체 생성</a:t>
            </a:r>
            <a:r>
              <a:rPr lang="en-US" altLang="ko-KR" dirty="0"/>
              <a:t> → </a:t>
            </a:r>
            <a:r>
              <a:rPr lang="en-US" altLang="ko-KR" dirty="0" err="1"/>
              <a:t>AnimationManager</a:t>
            </a:r>
            <a:r>
              <a:rPr lang="ko-KR" altLang="en-US" dirty="0"/>
              <a:t>에 </a:t>
            </a:r>
            <a:r>
              <a:rPr lang="en-US" altLang="ko-KR" dirty="0" smtClean="0"/>
              <a:t>Push</a:t>
            </a:r>
          </a:p>
          <a:p>
            <a:pPr lvl="1"/>
            <a:r>
              <a:rPr lang="en-US" altLang="ko-KR" dirty="0" err="1" smtClean="0"/>
              <a:t>AnimationManger</a:t>
            </a:r>
            <a:r>
              <a:rPr lang="ko-KR" altLang="en-US" dirty="0" smtClean="0"/>
              <a:t>은 매 </a:t>
            </a:r>
            <a:r>
              <a:rPr lang="ko-KR" altLang="en-US" dirty="0" err="1" smtClean="0"/>
              <a:t>프레임마다</a:t>
            </a:r>
            <a:r>
              <a:rPr lang="ko-KR" altLang="en-US" dirty="0" smtClean="0"/>
              <a:t> </a:t>
            </a:r>
            <a:r>
              <a:rPr lang="en-US" altLang="ko-KR" dirty="0" smtClean="0"/>
              <a:t>Push</a:t>
            </a:r>
            <a:r>
              <a:rPr lang="ko-KR" altLang="en-US" dirty="0" smtClean="0"/>
              <a:t>된 </a:t>
            </a:r>
            <a:r>
              <a:rPr lang="en-US" altLang="ko-KR" dirty="0" smtClean="0"/>
              <a:t>Animation</a:t>
            </a:r>
            <a:r>
              <a:rPr lang="ko-KR" altLang="en-US" dirty="0" smtClean="0"/>
              <a:t>들을 진행시킴</a:t>
            </a:r>
            <a:endParaRPr lang="en-US" altLang="ko-KR" dirty="0"/>
          </a:p>
          <a:p>
            <a:r>
              <a:rPr lang="en-US" dirty="0"/>
              <a:t>class Animation</a:t>
            </a:r>
          </a:p>
          <a:p>
            <a:pPr lvl="1"/>
            <a:r>
              <a:rPr lang="en-US" sz="1200" dirty="0">
                <a:latin typeface="D2Coding" panose="020B0609020101020101" pitchFamily="49" charset="-127"/>
                <a:ea typeface="D2Coding" panose="020B0609020101020101" pitchFamily="49" charset="-127"/>
              </a:rPr>
              <a:t>class Animation {</a:t>
            </a:r>
            <a:br>
              <a:rPr lang="en-US" sz="1200" dirty="0"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lang="en-US" sz="1200" dirty="0">
                <a:latin typeface="D2Coding" panose="020B0609020101020101" pitchFamily="49" charset="-127"/>
                <a:ea typeface="D2Coding" panose="020B0609020101020101" pitchFamily="49" charset="-127"/>
              </a:rPr>
              <a:t>	// …</a:t>
            </a:r>
            <a:br>
              <a:rPr lang="en-US" sz="1200" dirty="0"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lang="en-US" sz="1200" dirty="0">
                <a:latin typeface="D2Coding" panose="020B0609020101020101" pitchFamily="49" charset="-127"/>
                <a:ea typeface="D2Coding" panose="020B0609020101020101" pitchFamily="49" charset="-127"/>
              </a:rPr>
              <a:t>public:</a:t>
            </a:r>
            <a:br>
              <a:rPr lang="en-US" sz="1200" dirty="0"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lang="en-US" sz="1200" dirty="0">
                <a:latin typeface="D2Coding" panose="020B0609020101020101" pitchFamily="49" charset="-127"/>
                <a:ea typeface="D2Coding" panose="020B0609020101020101" pitchFamily="49" charset="-127"/>
              </a:rPr>
              <a:t>	virtual void </a:t>
            </a:r>
            <a:r>
              <a:rPr lang="en-US" sz="12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onStart</a:t>
            </a:r>
            <a:r>
              <a:rPr lang="en-US" sz="1200" dirty="0">
                <a:latin typeface="D2Coding" panose="020B0609020101020101" pitchFamily="49" charset="-127"/>
                <a:ea typeface="D2Coding" panose="020B0609020101020101" pitchFamily="49" charset="-127"/>
              </a:rPr>
              <a:t>();</a:t>
            </a:r>
            <a:br>
              <a:rPr lang="en-US" sz="1200" dirty="0"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lang="en-US" sz="1200" dirty="0">
                <a:solidFill>
                  <a:srgbClr val="FF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	virtual bool </a:t>
            </a:r>
            <a:r>
              <a:rPr lang="en-US" sz="1200" dirty="0" err="1">
                <a:solidFill>
                  <a:srgbClr val="FF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stepFrame</a:t>
            </a:r>
            <a:r>
              <a:rPr lang="en-US" sz="1200" dirty="0">
                <a:solidFill>
                  <a:srgbClr val="FF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sz="1200" dirty="0" err="1">
                <a:solidFill>
                  <a:srgbClr val="FF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const</a:t>
            </a:r>
            <a:r>
              <a:rPr lang="en-US" sz="1200" dirty="0">
                <a:solidFill>
                  <a:srgbClr val="FF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double </a:t>
            </a:r>
            <a:r>
              <a:rPr lang="en-US" sz="1200" dirty="0" err="1">
                <a:solidFill>
                  <a:srgbClr val="FF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timeElapsed</a:t>
            </a:r>
            <a:r>
              <a:rPr lang="en-US" sz="1200" dirty="0">
                <a:solidFill>
                  <a:srgbClr val="FF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sz="1200" dirty="0" err="1">
                <a:solidFill>
                  <a:srgbClr val="FF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const</a:t>
            </a:r>
            <a:r>
              <a:rPr lang="en-US" sz="1200" dirty="0">
                <a:solidFill>
                  <a:srgbClr val="FF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double </a:t>
            </a:r>
            <a:r>
              <a:rPr lang="en-US" sz="1200" dirty="0" err="1">
                <a:solidFill>
                  <a:srgbClr val="FF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timeDelta</a:t>
            </a:r>
            <a:r>
              <a:rPr lang="en-US" sz="1200" dirty="0">
                <a:solidFill>
                  <a:srgbClr val="FF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) = 0;</a:t>
            </a:r>
            <a:r>
              <a:rPr lang="en-US" sz="1200" dirty="0">
                <a:latin typeface="D2Coding" panose="020B0609020101020101" pitchFamily="49" charset="-127"/>
                <a:ea typeface="D2Coding" panose="020B0609020101020101" pitchFamily="49" charset="-127"/>
              </a:rPr>
              <a:t/>
            </a:r>
            <a:br>
              <a:rPr lang="en-US" sz="1200" dirty="0"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lang="en-US" sz="1200" dirty="0">
                <a:latin typeface="D2Coding" panose="020B0609020101020101" pitchFamily="49" charset="-127"/>
                <a:ea typeface="D2Coding" panose="020B0609020101020101" pitchFamily="49" charset="-127"/>
              </a:rPr>
              <a:t>	virtual void </a:t>
            </a:r>
            <a:r>
              <a:rPr lang="en-US" sz="12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onFinished</a:t>
            </a:r>
            <a:r>
              <a:rPr lang="en-US" sz="1200" dirty="0">
                <a:latin typeface="D2Coding" panose="020B0609020101020101" pitchFamily="49" charset="-127"/>
                <a:ea typeface="D2Coding" panose="020B0609020101020101" pitchFamily="49" charset="-127"/>
              </a:rPr>
              <a:t>();</a:t>
            </a:r>
            <a:br>
              <a:rPr lang="en-US" sz="1200" dirty="0"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lang="en-US" sz="1200" dirty="0">
                <a:latin typeface="D2Coding" panose="020B0609020101020101" pitchFamily="49" charset="-127"/>
                <a:ea typeface="D2Coding" panose="020B0609020101020101" pitchFamily="49" charset="-127"/>
              </a:rPr>
              <a:t>	virtual void </a:t>
            </a:r>
            <a:r>
              <a:rPr lang="en-US" sz="12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onInterrupted</a:t>
            </a:r>
            <a:r>
              <a:rPr lang="en-US" sz="1200" dirty="0">
                <a:latin typeface="D2Coding" panose="020B0609020101020101" pitchFamily="49" charset="-127"/>
                <a:ea typeface="D2Coding" panose="020B0609020101020101" pitchFamily="49" charset="-127"/>
              </a:rPr>
              <a:t>();</a:t>
            </a:r>
            <a:br>
              <a:rPr lang="en-US" sz="1200" dirty="0"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lang="en-US" sz="1200" dirty="0">
                <a:latin typeface="D2Coding" panose="020B0609020101020101" pitchFamily="49" charset="-127"/>
                <a:ea typeface="D2Coding" panose="020B0609020101020101" pitchFamily="49" charset="-127"/>
              </a:rPr>
              <a:t>	// …</a:t>
            </a:r>
            <a:br>
              <a:rPr lang="en-US" sz="1200" dirty="0"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lang="en-US" sz="1200" dirty="0">
                <a:latin typeface="D2Coding" panose="020B0609020101020101" pitchFamily="49" charset="-127"/>
                <a:ea typeface="D2Coding" panose="020B0609020101020101" pitchFamily="49" charset="-127"/>
              </a:rPr>
              <a:t>};</a:t>
            </a:r>
          </a:p>
          <a:p>
            <a:pPr lvl="1"/>
            <a:r>
              <a:rPr lang="en-US" dirty="0" err="1"/>
              <a:t>stepFrame</a:t>
            </a:r>
            <a:r>
              <a:rPr lang="en-US" dirty="0"/>
              <a:t> </a:t>
            </a:r>
            <a:r>
              <a:rPr lang="ko-KR" altLang="en-US" dirty="0"/>
              <a:t>함수에 시간에 따른 변화를 프로그래밍 </a:t>
            </a:r>
            <a:r>
              <a:rPr lang="en-US" altLang="ko-KR" dirty="0"/>
              <a:t>– Transform</a:t>
            </a:r>
            <a:r>
              <a:rPr lang="ko-KR" altLang="en-US" dirty="0"/>
              <a:t>을 점진적으로 </a:t>
            </a:r>
            <a:r>
              <a:rPr lang="ko-KR" altLang="en-US" dirty="0" err="1"/>
              <a:t>수행한다든지</a:t>
            </a:r>
            <a:r>
              <a:rPr lang="en-US" altLang="ko-KR" dirty="0"/>
              <a:t>…</a:t>
            </a:r>
          </a:p>
          <a:p>
            <a:pPr lvl="1"/>
            <a:r>
              <a:rPr lang="en-US" dirty="0"/>
              <a:t>bool </a:t>
            </a:r>
            <a:r>
              <a:rPr lang="ko-KR" altLang="en-US" dirty="0"/>
              <a:t>반환</a:t>
            </a:r>
            <a:r>
              <a:rPr lang="en-US" altLang="ko-KR" dirty="0"/>
              <a:t>: true</a:t>
            </a:r>
            <a:r>
              <a:rPr lang="ko-KR" altLang="en-US" dirty="0"/>
              <a:t>면 애니메이션 종료</a:t>
            </a:r>
            <a:r>
              <a:rPr lang="en-US" altLang="ko-KR" dirty="0"/>
              <a:t>, false</a:t>
            </a:r>
            <a:r>
              <a:rPr lang="ko-KR" altLang="en-US" dirty="0"/>
              <a:t>면 다음 렌더링에 다시 </a:t>
            </a:r>
            <a:r>
              <a:rPr lang="en-US" altLang="ko-KR" dirty="0" err="1"/>
              <a:t>stepFrame</a:t>
            </a:r>
            <a:r>
              <a:rPr lang="en-US" altLang="ko-KR" dirty="0"/>
              <a:t> </a:t>
            </a:r>
            <a:r>
              <a:rPr lang="ko-KR" altLang="en-US" dirty="0"/>
              <a:t>호출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63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알파 마스크</a:t>
            </a:r>
            <a:endParaRPr 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ko-KR" altLang="en-US" dirty="0"/>
              <a:t>바다의 지평선이 칼로 자른 듯 너무 분명하여 사실감이 떨어짐</a:t>
            </a:r>
            <a:endParaRPr lang="en-US" altLang="ko-KR" dirty="0"/>
          </a:p>
          <a:p>
            <a:r>
              <a:rPr lang="en-US" dirty="0"/>
              <a:t>→ </a:t>
            </a:r>
            <a:r>
              <a:rPr lang="ko-KR" altLang="en-US" dirty="0" err="1"/>
              <a:t>알파값</a:t>
            </a:r>
            <a:r>
              <a:rPr lang="en-US" altLang="ko-KR" dirty="0"/>
              <a:t>(=</a:t>
            </a:r>
            <a:r>
              <a:rPr lang="ko-KR" altLang="en-US" dirty="0" err="1"/>
              <a:t>투명값</a:t>
            </a:r>
            <a:r>
              <a:rPr lang="en-US" altLang="ko-KR" dirty="0"/>
              <a:t>)</a:t>
            </a:r>
            <a:r>
              <a:rPr lang="ko-KR" altLang="en-US" dirty="0"/>
              <a:t>이 있는 </a:t>
            </a:r>
            <a:r>
              <a:rPr lang="ko-KR" altLang="en-US" dirty="0" err="1"/>
              <a:t>텍스쳐를</a:t>
            </a:r>
            <a:r>
              <a:rPr lang="ko-KR" altLang="en-US" dirty="0"/>
              <a:t> 사용해 경계를 흐릿하게 처리</a:t>
            </a:r>
            <a:endParaRPr lang="en-US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2"/>
          <a:srcRect l="53621" t="19792" r="25662" b="48431"/>
          <a:stretch/>
        </p:blipFill>
        <p:spPr>
          <a:xfrm>
            <a:off x="3884023" y="156754"/>
            <a:ext cx="3977641" cy="3431902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3"/>
          <a:srcRect l="65716" t="19830" r="20502" b="48528"/>
          <a:stretch/>
        </p:blipFill>
        <p:spPr>
          <a:xfrm>
            <a:off x="6206125" y="156754"/>
            <a:ext cx="2646138" cy="3417388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2624" y="4215221"/>
            <a:ext cx="2373140" cy="2368459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3884023" y="3574142"/>
            <a:ext cx="19062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</a:t>
            </a:r>
            <a:r>
              <a:rPr lang="ko-KR" altLang="en-US" sz="1400" dirty="0"/>
              <a:t>좌</a:t>
            </a:r>
            <a:r>
              <a:rPr lang="en-US" sz="1400" dirty="0"/>
              <a:t>) </a:t>
            </a:r>
            <a:r>
              <a:rPr lang="ko-KR" altLang="en-US" sz="1400" dirty="0"/>
              <a:t>알파 마스크 적용 전</a:t>
            </a:r>
            <a:endParaRPr lang="en-US" sz="1400" dirty="0" err="1"/>
          </a:p>
        </p:txBody>
      </p:sp>
      <p:sp>
        <p:nvSpPr>
          <p:cNvPr id="18" name="TextBox 17"/>
          <p:cNvSpPr txBox="1"/>
          <p:nvPr/>
        </p:nvSpPr>
        <p:spPr>
          <a:xfrm>
            <a:off x="7830830" y="3574142"/>
            <a:ext cx="10214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400" dirty="0"/>
              <a:t>적용 후 </a:t>
            </a:r>
            <a:r>
              <a:rPr lang="en-US" altLang="ko-KR" sz="1400" dirty="0"/>
              <a:t>(</a:t>
            </a:r>
            <a:r>
              <a:rPr lang="ko-KR" altLang="en-US" sz="1400" dirty="0"/>
              <a:t>우</a:t>
            </a:r>
            <a:r>
              <a:rPr lang="en-US" altLang="ko-KR" sz="1400" dirty="0"/>
              <a:t>)</a:t>
            </a:r>
            <a:endParaRPr lang="en-US" sz="1400" dirty="0"/>
          </a:p>
        </p:txBody>
      </p:sp>
      <p:cxnSp>
        <p:nvCxnSpPr>
          <p:cNvPr id="20" name="직선 화살표 연결선 19"/>
          <p:cNvCxnSpPr/>
          <p:nvPr/>
        </p:nvCxnSpPr>
        <p:spPr>
          <a:xfrm>
            <a:off x="6470469" y="635726"/>
            <a:ext cx="0" cy="705394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/>
          <p:nvPr/>
        </p:nvCxnSpPr>
        <p:spPr>
          <a:xfrm>
            <a:off x="5991498" y="635726"/>
            <a:ext cx="0" cy="705394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4609457" y="6245126"/>
            <a:ext cx="17331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mtClean="0"/>
              <a:t>사용한 알파 마스크</a:t>
            </a:r>
            <a:endParaRPr lang="en-US" sz="1600" dirty="0" err="1" smtClean="0"/>
          </a:p>
        </p:txBody>
      </p:sp>
    </p:spTree>
    <p:extLst>
      <p:ext uri="{BB962C8B-B14F-4D97-AF65-F5344CB8AC3E}">
        <p14:creationId xmlns:p14="http://schemas.microsoft.com/office/powerpoint/2010/main" val="3466894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물결 효과</a:t>
            </a:r>
            <a:endParaRPr 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sz="half" idx="2"/>
          </p:nvPr>
        </p:nvSpPr>
        <p:spPr>
          <a:xfrm>
            <a:off x="4629151" y="1077747"/>
            <a:ext cx="4333958" cy="5645270"/>
          </a:xfrm>
        </p:spPr>
        <p:txBody>
          <a:bodyPr>
            <a:normAutofit fontScale="92500"/>
          </a:bodyPr>
          <a:lstStyle/>
          <a:p>
            <a:r>
              <a:rPr lang="ko-KR" altLang="en-US" dirty="0"/>
              <a:t>단순히 </a:t>
            </a:r>
            <a:r>
              <a:rPr lang="en-US" altLang="ko-KR" dirty="0"/>
              <a:t>Normal Mapping</a:t>
            </a:r>
            <a:r>
              <a:rPr lang="ko-KR" altLang="en-US" dirty="0"/>
              <a:t>을 이동시키는 것만으로는 물결이 일렁이는 것 같지 않다</a:t>
            </a:r>
            <a:endParaRPr lang="en-US" altLang="ko-KR" dirty="0"/>
          </a:p>
          <a:p>
            <a:pPr lvl="1"/>
            <a:r>
              <a:rPr lang="ko-KR" altLang="en-US" dirty="0"/>
              <a:t>고정된 질감이 </a:t>
            </a:r>
            <a:r>
              <a:rPr lang="ko-KR" altLang="en-US" dirty="0" err="1"/>
              <a:t>미끄러자는</a:t>
            </a:r>
            <a:r>
              <a:rPr lang="ko-KR" altLang="en-US" dirty="0"/>
              <a:t> 느낌에 불과</a:t>
            </a:r>
            <a:endParaRPr lang="en-US" altLang="ko-KR" dirty="0"/>
          </a:p>
          <a:p>
            <a:pPr lvl="1"/>
            <a:r>
              <a:rPr lang="en-US" altLang="ko-KR" dirty="0"/>
              <a:t>Normal</a:t>
            </a:r>
            <a:r>
              <a:rPr lang="ko-KR" altLang="en-US" dirty="0"/>
              <a:t>이 동적으로 변화할 필요성</a:t>
            </a:r>
            <a:endParaRPr lang="en-US" altLang="ko-KR" dirty="0"/>
          </a:p>
          <a:p>
            <a:pPr lvl="1"/>
            <a:r>
              <a:rPr lang="ko-KR" altLang="en-US" dirty="0"/>
              <a:t>하지만 동시에 변화는</a:t>
            </a:r>
            <a:r>
              <a:rPr lang="en-US" altLang="ko-KR" dirty="0"/>
              <a:t> </a:t>
            </a:r>
            <a:r>
              <a:rPr lang="ko-KR" altLang="en-US" dirty="0"/>
              <a:t>점진적이어야 한다</a:t>
            </a:r>
            <a:endParaRPr lang="en-US" altLang="ko-KR" dirty="0"/>
          </a:p>
          <a:p>
            <a:r>
              <a:rPr lang="ko-KR" altLang="en-US" dirty="0"/>
              <a:t>같은 </a:t>
            </a:r>
            <a:r>
              <a:rPr lang="en-US" altLang="ko-KR" dirty="0"/>
              <a:t>Normal Map </a:t>
            </a:r>
            <a:r>
              <a:rPr lang="ko-KR" altLang="en-US" dirty="0"/>
              <a:t>두 장을 서로 다른 방향으로 흐르게 하면서 겹친다면</a:t>
            </a:r>
            <a:r>
              <a:rPr lang="en-US" altLang="ko-KR" dirty="0"/>
              <a:t>?</a:t>
            </a:r>
          </a:p>
          <a:p>
            <a:pPr lvl="1"/>
            <a:r>
              <a:rPr lang="ko-KR" altLang="en-US" dirty="0"/>
              <a:t>좀 더 그럴듯한 물결 효과</a:t>
            </a:r>
            <a:endParaRPr lang="en-US" altLang="ko-KR" dirty="0"/>
          </a:p>
          <a:p>
            <a:pPr lvl="1"/>
            <a:r>
              <a:rPr lang="ko-KR" altLang="en-US" dirty="0"/>
              <a:t>하지만 위상이 겹치는 경우에 어색하다 </a:t>
            </a:r>
            <a:r>
              <a:rPr lang="en-US" altLang="ko-KR" dirty="0"/>
              <a:t>(</a:t>
            </a:r>
            <a:r>
              <a:rPr lang="ko-KR" altLang="en-US" dirty="0"/>
              <a:t>규칙성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우리의 해법</a:t>
            </a:r>
            <a:r>
              <a:rPr lang="en-US" altLang="ko-KR" dirty="0"/>
              <a:t>: Normal </a:t>
            </a:r>
            <a:r>
              <a:rPr lang="ko-KR" altLang="en-US" dirty="0"/>
              <a:t>값이 곧 좌표다</a:t>
            </a:r>
            <a:endParaRPr lang="en-US" altLang="ko-KR" dirty="0"/>
          </a:p>
          <a:p>
            <a:pPr marL="685791" lvl="1" indent="-342900">
              <a:buFont typeface="+mj-lt"/>
              <a:buAutoNum type="arabicPeriod"/>
            </a:pPr>
            <a:r>
              <a:rPr lang="en-US" altLang="ko-KR" dirty="0"/>
              <a:t>Fragment</a:t>
            </a:r>
            <a:r>
              <a:rPr lang="ko-KR" altLang="en-US" dirty="0"/>
              <a:t>의 </a:t>
            </a:r>
            <a:r>
              <a:rPr lang="ko-KR" altLang="en-US" dirty="0" err="1"/>
              <a:t>좌표로부터</a:t>
            </a:r>
            <a:r>
              <a:rPr lang="ko-KR" altLang="en-US" dirty="0"/>
              <a:t> </a:t>
            </a:r>
            <a:r>
              <a:rPr lang="en-US" altLang="ko-KR" dirty="0"/>
              <a:t>Map</a:t>
            </a:r>
            <a:r>
              <a:rPr lang="ko-KR" altLang="en-US" dirty="0"/>
              <a:t>서 </a:t>
            </a:r>
            <a:r>
              <a:rPr lang="en-US" altLang="ko-KR" dirty="0"/>
              <a:t>Normal</a:t>
            </a:r>
            <a:r>
              <a:rPr lang="ko-KR" altLang="en-US" dirty="0"/>
              <a:t> 추출</a:t>
            </a:r>
            <a:endParaRPr lang="en-US" altLang="ko-KR" dirty="0"/>
          </a:p>
          <a:p>
            <a:pPr marL="685791" lvl="1" indent="-342900">
              <a:buFont typeface="+mj-lt"/>
              <a:buAutoNum type="arabicPeriod"/>
            </a:pPr>
            <a:r>
              <a:rPr lang="ko-KR" altLang="en-US" dirty="0"/>
              <a:t>추출한  </a:t>
            </a:r>
            <a:r>
              <a:rPr lang="en-US" altLang="ko-KR" dirty="0"/>
              <a:t>Normal</a:t>
            </a:r>
            <a:r>
              <a:rPr lang="ko-KR" altLang="en-US" dirty="0"/>
              <a:t>값의 </a:t>
            </a:r>
            <a:r>
              <a:rPr lang="en-US" altLang="ko-KR" dirty="0" err="1"/>
              <a:t>yz</a:t>
            </a:r>
            <a:r>
              <a:rPr lang="ko-KR" altLang="en-US" dirty="0"/>
              <a:t>값을 </a:t>
            </a:r>
            <a:r>
              <a:rPr lang="en-US" altLang="ko-KR" dirty="0"/>
              <a:t>2D </a:t>
            </a:r>
            <a:r>
              <a:rPr lang="ko-KR" altLang="en-US" dirty="0"/>
              <a:t>좌표로 삼아 다시 </a:t>
            </a:r>
            <a:r>
              <a:rPr lang="en-US" altLang="ko-KR" dirty="0"/>
              <a:t>Normal </a:t>
            </a:r>
            <a:r>
              <a:rPr lang="ko-KR" altLang="en-US" dirty="0"/>
              <a:t>추출 </a:t>
            </a:r>
            <a:r>
              <a:rPr lang="en-US" altLang="ko-KR" dirty="0"/>
              <a:t>(Pseudo-random)</a:t>
            </a:r>
          </a:p>
          <a:p>
            <a:pPr marL="685791" lvl="1" indent="-342900">
              <a:buFont typeface="+mj-lt"/>
              <a:buAutoNum type="arabicPeriod"/>
            </a:pPr>
            <a:r>
              <a:rPr lang="ko-KR" altLang="en-US" dirty="0"/>
              <a:t>추출한 두 </a:t>
            </a:r>
            <a:r>
              <a:rPr lang="en-US" altLang="ko-KR" dirty="0"/>
              <a:t>Normal</a:t>
            </a:r>
            <a:r>
              <a:rPr lang="ko-KR" altLang="en-US" dirty="0"/>
              <a:t>을 더한다</a:t>
            </a:r>
            <a:endParaRPr lang="en-US" altLang="ko-KR" dirty="0"/>
          </a:p>
        </p:txBody>
      </p:sp>
      <p:pic>
        <p:nvPicPr>
          <p:cNvPr id="8" name="non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21750" y="1240602"/>
            <a:ext cx="2160000" cy="2160000"/>
          </a:xfrm>
          <a:prstGeom prst="rect">
            <a:avLst/>
          </a:prstGeom>
        </p:spPr>
      </p:pic>
      <p:pic>
        <p:nvPicPr>
          <p:cNvPr id="9" name="flip_x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2394970" y="1240602"/>
            <a:ext cx="2160000" cy="21600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07275" y="3400602"/>
            <a:ext cx="17889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/>
              <a:t>단순한 </a:t>
            </a:r>
            <a:r>
              <a:rPr lang="en-US" altLang="ko-KR" sz="1200" dirty="0"/>
              <a:t>Normal Mapping</a:t>
            </a:r>
            <a:endParaRPr lang="en-US" sz="1200" dirty="0"/>
          </a:p>
        </p:txBody>
      </p:sp>
      <p:sp>
        <p:nvSpPr>
          <p:cNvPr id="11" name="TextBox 10"/>
          <p:cNvSpPr txBox="1"/>
          <p:nvPr/>
        </p:nvSpPr>
        <p:spPr>
          <a:xfrm>
            <a:off x="2763079" y="3400602"/>
            <a:ext cx="14237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/>
              <a:t>두 장의 </a:t>
            </a:r>
            <a:r>
              <a:rPr lang="en-US" altLang="ko-KR" sz="1200" dirty="0"/>
              <a:t>Map </a:t>
            </a:r>
            <a:r>
              <a:rPr lang="ko-KR" altLang="en-US" sz="1200" dirty="0"/>
              <a:t>겹치기</a:t>
            </a:r>
            <a:endParaRPr lang="en-US" sz="1200" dirty="0"/>
          </a:p>
        </p:txBody>
      </p:sp>
      <p:sp>
        <p:nvSpPr>
          <p:cNvPr id="12" name="TextBox 11"/>
          <p:cNvSpPr txBox="1"/>
          <p:nvPr/>
        </p:nvSpPr>
        <p:spPr>
          <a:xfrm>
            <a:off x="1300530" y="5998639"/>
            <a:ext cx="21624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/>
              <a:t>우리의 해법</a:t>
            </a:r>
            <a:r>
              <a:rPr lang="en-US" altLang="ko-KR" sz="1200" dirty="0"/>
              <a:t>:</a:t>
            </a:r>
            <a:br>
              <a:rPr lang="en-US" altLang="ko-KR" sz="1200" dirty="0"/>
            </a:br>
            <a:r>
              <a:rPr lang="en-US" altLang="ko-KR" sz="1200" dirty="0"/>
              <a:t>Normal</a:t>
            </a:r>
            <a:r>
              <a:rPr lang="ko-KR" altLang="en-US" sz="1200" dirty="0"/>
              <a:t>값을 좌표로 삼아 되먹임</a:t>
            </a:r>
            <a:endParaRPr lang="en-US" sz="1200" dirty="0"/>
          </a:p>
        </p:txBody>
      </p:sp>
      <p:pic>
        <p:nvPicPr>
          <p:cNvPr id="14" name="normal_feedback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300530" y="3838639"/>
            <a:ext cx="2160000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765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1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5417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5250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video>
              <p:cMediaNode vol="80000">
                <p:cTn id="13" repeatCount="indefinite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8000" contrast="-5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" y="1465263"/>
            <a:ext cx="4324350" cy="4324350"/>
          </a:xfrm>
        </p:spPr>
      </p:pic>
      <p:sp>
        <p:nvSpPr>
          <p:cNvPr id="13" name="타원 12"/>
          <p:cNvSpPr/>
          <p:nvPr/>
        </p:nvSpPr>
        <p:spPr>
          <a:xfrm>
            <a:off x="1114122" y="4842539"/>
            <a:ext cx="335400" cy="3354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물결 효과 </a:t>
            </a:r>
            <a:r>
              <a:rPr lang="en-US" altLang="ko-KR" dirty="0"/>
              <a:t>(cont.)</a:t>
            </a:r>
            <a:endParaRPr 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ko-KR" altLang="en-US" dirty="0"/>
              <a:t>물결 </a:t>
            </a:r>
            <a:r>
              <a:rPr lang="en-US" dirty="0"/>
              <a:t>Normal Map </a:t>
            </a:r>
            <a:r>
              <a:rPr lang="ko-KR" altLang="en-US" dirty="0"/>
              <a:t>의 픽셀 값은 변화가 급격하지 않다</a:t>
            </a:r>
            <a:endParaRPr lang="en-US" altLang="ko-KR" dirty="0"/>
          </a:p>
          <a:p>
            <a:pPr lvl="1"/>
            <a:r>
              <a:rPr lang="ko-KR" altLang="en-US" dirty="0"/>
              <a:t>주변의 픽셀과 대체로 유사한 값을 가짐</a:t>
            </a:r>
            <a:endParaRPr lang="en-US" altLang="ko-KR" dirty="0"/>
          </a:p>
          <a:p>
            <a:r>
              <a:rPr lang="ko-KR" altLang="en-US" dirty="0"/>
              <a:t>따라서</a:t>
            </a:r>
            <a:r>
              <a:rPr lang="en-US" altLang="ko-KR" dirty="0"/>
              <a:t>, Normal</a:t>
            </a:r>
            <a:r>
              <a:rPr lang="ko-KR" altLang="en-US" dirty="0"/>
              <a:t> 값을 좌표처럼 사용해도 대체로 연속된 위치를 가리키게 된다</a:t>
            </a:r>
            <a:endParaRPr lang="en-US" altLang="ko-KR" dirty="0"/>
          </a:p>
          <a:p>
            <a:pPr lvl="1"/>
            <a:r>
              <a:rPr lang="ko-KR" altLang="en-US" dirty="0"/>
              <a:t>다만 분산은 커질 것임 </a:t>
            </a:r>
            <a:r>
              <a:rPr lang="en-US" altLang="ko-KR" dirty="0"/>
              <a:t>(Pseudo-random)</a:t>
            </a:r>
          </a:p>
          <a:p>
            <a:r>
              <a:rPr lang="ko-KR" altLang="en-US" dirty="0"/>
              <a:t>이를 통해 동적이면서도 </a:t>
            </a:r>
            <a:r>
              <a:rPr lang="ko-KR" altLang="en-US" i="1" dirty="0"/>
              <a:t>점진적</a:t>
            </a:r>
            <a:r>
              <a:rPr lang="ko-KR" altLang="en-US" dirty="0"/>
              <a:t>이며 </a:t>
            </a:r>
            <a:r>
              <a:rPr lang="ko-KR" altLang="en-US" i="1" dirty="0" err="1"/>
              <a:t>랜덤</a:t>
            </a:r>
            <a:r>
              <a:rPr lang="ko-KR" altLang="en-US" dirty="0" err="1"/>
              <a:t>하게</a:t>
            </a:r>
            <a:r>
              <a:rPr lang="ko-KR" altLang="en-US" dirty="0"/>
              <a:t> 변화하는 </a:t>
            </a:r>
            <a:r>
              <a:rPr lang="en-US" altLang="ko-KR" dirty="0"/>
              <a:t>Normal</a:t>
            </a:r>
            <a:r>
              <a:rPr lang="ko-KR" altLang="en-US" dirty="0"/>
              <a:t>값을 얻을 수 있다</a:t>
            </a:r>
            <a:endParaRPr lang="en-US" altLang="ko-KR" dirty="0"/>
          </a:p>
          <a:p>
            <a:endParaRPr lang="en-US" dirty="0"/>
          </a:p>
        </p:txBody>
      </p:sp>
      <p:sp>
        <p:nvSpPr>
          <p:cNvPr id="21" name="타원 20"/>
          <p:cNvSpPr/>
          <p:nvPr/>
        </p:nvSpPr>
        <p:spPr>
          <a:xfrm>
            <a:off x="1801859" y="2777490"/>
            <a:ext cx="826770" cy="82677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1482275" y="5789613"/>
            <a:ext cx="17407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/>
              <a:t>물결 </a:t>
            </a:r>
            <a:r>
              <a:rPr lang="en-US" altLang="ko-KR" sz="1600" dirty="0"/>
              <a:t>Normal Map</a:t>
            </a:r>
            <a:endParaRPr lang="en-US" sz="1600" dirty="0"/>
          </a:p>
        </p:txBody>
      </p:sp>
      <p:cxnSp>
        <p:nvCxnSpPr>
          <p:cNvPr id="8" name="직선 화살표 연결선 7"/>
          <p:cNvCxnSpPr/>
          <p:nvPr/>
        </p:nvCxnSpPr>
        <p:spPr>
          <a:xfrm flipV="1">
            <a:off x="1258182" y="3348050"/>
            <a:ext cx="1080204" cy="1752202"/>
          </a:xfrm>
          <a:prstGeom prst="straightConnector1">
            <a:avLst/>
          </a:prstGeom>
          <a:ln w="38100">
            <a:solidFill>
              <a:srgbClr val="FF0000"/>
            </a:solidFill>
            <a:headEnd type="oval" w="med" len="med"/>
            <a:tailEnd type="triangle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/>
          <p:nvPr/>
        </p:nvCxnSpPr>
        <p:spPr>
          <a:xfrm flipV="1">
            <a:off x="1210491" y="3019476"/>
            <a:ext cx="1186781" cy="1944410"/>
          </a:xfrm>
          <a:prstGeom prst="straightConnector1">
            <a:avLst/>
          </a:prstGeom>
          <a:ln w="38100">
            <a:solidFill>
              <a:srgbClr val="FFFF00"/>
            </a:solidFill>
            <a:headEnd type="oval" w="med" len="med"/>
            <a:tailEnd type="triangle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/>
          <p:nvPr/>
        </p:nvCxnSpPr>
        <p:spPr>
          <a:xfrm flipV="1">
            <a:off x="1384663" y="3104680"/>
            <a:ext cx="698523" cy="1910368"/>
          </a:xfrm>
          <a:prstGeom prst="straightConnector1">
            <a:avLst/>
          </a:prstGeom>
          <a:ln w="38100">
            <a:solidFill>
              <a:srgbClr val="FFC000"/>
            </a:solidFill>
            <a:headEnd type="oval" w="med" len="med"/>
            <a:tailEnd type="triangle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1941316" y="4861160"/>
            <a:ext cx="17187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/>
              <a:t>인접한 영역의 </a:t>
            </a:r>
            <a:r>
              <a:rPr lang="ko-KR" altLang="en-US" sz="1400" b="1" dirty="0"/>
              <a:t>세 픽셀</a:t>
            </a:r>
            <a:endParaRPr lang="en-US" sz="1400" b="1" dirty="0" err="1"/>
          </a:p>
        </p:txBody>
      </p:sp>
      <p:sp>
        <p:nvSpPr>
          <p:cNvPr id="48" name="TextBox 47"/>
          <p:cNvSpPr txBox="1"/>
          <p:nvPr/>
        </p:nvSpPr>
        <p:spPr>
          <a:xfrm>
            <a:off x="1345118" y="2392339"/>
            <a:ext cx="20265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대체로 근처 위치를 가리킴</a:t>
            </a:r>
            <a:endParaRPr lang="en-US" sz="1400" b="1" dirty="0" err="1"/>
          </a:p>
        </p:txBody>
      </p:sp>
    </p:spTree>
    <p:extLst>
      <p:ext uri="{BB962C8B-B14F-4D97-AF65-F5344CB8AC3E}">
        <p14:creationId xmlns:p14="http://schemas.microsoft.com/office/powerpoint/2010/main" val="3206991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룰 </a:t>
            </a:r>
            <a:r>
              <a:rPr lang="en-US" altLang="ko-KR" dirty="0"/>
              <a:t>&amp; </a:t>
            </a:r>
            <a:r>
              <a:rPr lang="ko-KR" altLang="en-US" dirty="0" err="1"/>
              <a:t>파티클</a:t>
            </a:r>
            <a:r>
              <a:rPr lang="ko-KR" altLang="en-US" dirty="0"/>
              <a:t> 애니메이션</a:t>
            </a:r>
            <a:endParaRPr 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발표자</a:t>
            </a:r>
            <a:r>
              <a:rPr lang="en-US" altLang="ko-KR" dirty="0"/>
              <a:t>: </a:t>
            </a:r>
            <a:r>
              <a:rPr lang="ko-KR" altLang="en-US" dirty="0"/>
              <a:t>김동환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5854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게임 룰 구현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57168" indent="-257168">
              <a:buAutoNum type="arabicPeriod"/>
            </a:pPr>
            <a:r>
              <a:rPr lang="ko-KR" altLang="en-US" dirty="0"/>
              <a:t>큐브 상태 초기화</a:t>
            </a:r>
            <a:endParaRPr lang="en-US" altLang="ko-KR" dirty="0"/>
          </a:p>
          <a:p>
            <a:pPr marL="257168" indent="-257168">
              <a:buAutoNum type="arabicPeriod"/>
            </a:pPr>
            <a:r>
              <a:rPr lang="ko-KR" altLang="en-US" dirty="0"/>
              <a:t>큐브 섞기</a:t>
            </a:r>
            <a:endParaRPr lang="en-US" altLang="ko-KR" dirty="0"/>
          </a:p>
          <a:p>
            <a:pPr marL="257168" indent="-257168">
              <a:buAutoNum type="arabicPeriod"/>
            </a:pPr>
            <a:r>
              <a:rPr lang="ko-KR" altLang="en-US" b="1" dirty="0"/>
              <a:t>승리 판정</a:t>
            </a:r>
            <a:endParaRPr lang="en-US" altLang="ko-KR" b="1" dirty="0"/>
          </a:p>
          <a:p>
            <a:pPr marL="257168" indent="-257168">
              <a:buAutoNum type="arabicPeriod"/>
            </a:pPr>
            <a:r>
              <a:rPr lang="ko-KR" altLang="en-US" dirty="0"/>
              <a:t>게임 메시지 출력</a:t>
            </a:r>
            <a:endParaRPr lang="en-US" altLang="ko-KR" dirty="0"/>
          </a:p>
          <a:p>
            <a:pPr marL="257168" indent="-257168">
              <a:buAutoNum type="arabicPeriod"/>
            </a:pPr>
            <a:r>
              <a:rPr lang="ko-KR" altLang="en-US" b="1" dirty="0"/>
              <a:t>승리 시</a:t>
            </a:r>
            <a:r>
              <a:rPr lang="en-US" altLang="ko-KR" b="1" dirty="0"/>
              <a:t>, </a:t>
            </a:r>
            <a:r>
              <a:rPr lang="ko-KR" altLang="en-US" b="1" dirty="0"/>
              <a:t>떨어지는 </a:t>
            </a:r>
            <a:r>
              <a:rPr lang="ko-KR" altLang="en-US" b="1" dirty="0" err="1"/>
              <a:t>파티클</a:t>
            </a:r>
            <a:r>
              <a:rPr lang="ko-KR" altLang="en-US" b="1" dirty="0"/>
              <a:t> 애니메이션</a:t>
            </a:r>
            <a:endParaRPr lang="en-US" altLang="ko-KR" b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9019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룰 구현 </a:t>
            </a:r>
            <a:r>
              <a:rPr lang="en-US" altLang="ko-KR" dirty="0"/>
              <a:t>/ </a:t>
            </a:r>
            <a:r>
              <a:rPr lang="ko-KR" altLang="en-US" dirty="0"/>
              <a:t>승리 판정</a:t>
            </a:r>
            <a:endParaRPr lang="en-US" dirty="0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5504" y="1396418"/>
            <a:ext cx="2810857" cy="2881128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2394665" y="4638142"/>
            <a:ext cx="5391590" cy="707886"/>
            <a:chOff x="2283829" y="4640094"/>
            <a:chExt cx="5484913" cy="707886"/>
          </a:xfrm>
        </p:grpSpPr>
        <p:sp>
          <p:nvSpPr>
            <p:cNvPr id="3" name="TextBox 2"/>
            <p:cNvSpPr txBox="1"/>
            <p:nvPr/>
          </p:nvSpPr>
          <p:spPr>
            <a:xfrm>
              <a:off x="2283829" y="4792030"/>
              <a:ext cx="187186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/>
                <a:t>완성된 큐브</a:t>
              </a:r>
              <a:endParaRPr lang="en-US" sz="2000" dirty="0" err="1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4228557" y="4793982"/>
              <a:ext cx="35267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=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5000017" y="4640094"/>
              <a:ext cx="276872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/>
                <a:t>모든 블록의 같은 색 면은 같은 방향을 보고 있다</a:t>
              </a:r>
              <a:r>
                <a:rPr lang="en-US" altLang="ko-KR" sz="2000" dirty="0"/>
                <a:t>.</a:t>
              </a:r>
              <a:endParaRPr lang="en-US" sz="20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574855" y="5706624"/>
            <a:ext cx="39552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모든 블록의 같은 색 면이 같은 방향을 보고 있는지 확인해야 한다</a:t>
            </a:r>
            <a:r>
              <a:rPr lang="en-US" altLang="ko-KR" sz="2000" dirty="0"/>
              <a:t>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610093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룰 구현 </a:t>
            </a:r>
            <a:r>
              <a:rPr lang="en-US" altLang="ko-KR" dirty="0"/>
              <a:t>/ </a:t>
            </a:r>
            <a:r>
              <a:rPr lang="ko-KR" altLang="en-US" dirty="0"/>
              <a:t>승리 판정</a:t>
            </a:r>
            <a:endParaRPr 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6527" y="1488250"/>
            <a:ext cx="2857215" cy="274888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220366" y="4827025"/>
            <a:ext cx="6869536" cy="7737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ko-KR" altLang="en-US" sz="2000" dirty="0"/>
              <a:t>하지만 비교해야 되는 큐브의 모든 블록들은 뒤섞여 있어서 </a:t>
            </a:r>
            <a:r>
              <a:rPr lang="en-US" altLang="ko-KR" sz="2000" dirty="0"/>
              <a:t/>
            </a:r>
            <a:br>
              <a:rPr lang="en-US" altLang="ko-KR" sz="2000" dirty="0"/>
            </a:br>
            <a:r>
              <a:rPr lang="ko-KR" altLang="en-US" sz="2000" dirty="0"/>
              <a:t>각 면의 방향을 확인하기 힘들고 면이 많아서 확인하는데 오래 걸림</a:t>
            </a:r>
            <a:r>
              <a:rPr lang="en-US" altLang="ko-KR" sz="2000" dirty="0"/>
              <a:t>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792341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Concept</a:t>
            </a:r>
            <a:endParaRPr lang="ko-KR" altLang="en-US" dirty="0"/>
          </a:p>
        </p:txBody>
      </p:sp>
      <p:pic>
        <p:nvPicPr>
          <p:cNvPr id="1028" name="Picture 4" descr="https://upload.wikimedia.org/wikipedia/commons/thumb/9/96/Rubik%27s_cube_v2.svg/2000px-Rubik%27s_cube_v2.svg.png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261" y="1376658"/>
            <a:ext cx="4322827" cy="4501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내용 개체 틀 17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ko-KR" altLang="en-US" dirty="0" err="1"/>
              <a:t>루빅스</a:t>
            </a:r>
            <a:r>
              <a:rPr lang="ko-KR" altLang="en-US" dirty="0"/>
              <a:t> 큐브를 </a:t>
            </a:r>
            <a:r>
              <a:rPr lang="en-US" altLang="ko-KR" dirty="0"/>
              <a:t>OpenGL</a:t>
            </a:r>
            <a:r>
              <a:rPr lang="ko-KR" altLang="en-US" dirty="0"/>
              <a:t>로 만들어 보자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smtClean="0"/>
              <a:t>평면 위에 </a:t>
            </a:r>
            <a:r>
              <a:rPr lang="en-US" altLang="ko-KR" dirty="0" err="1" smtClean="0"/>
              <a:t>Shader</a:t>
            </a:r>
            <a:r>
              <a:rPr lang="ko-KR" altLang="en-US" dirty="0" smtClean="0"/>
              <a:t>를 구현하여 입체감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심화된 </a:t>
            </a:r>
            <a:r>
              <a:rPr lang="en-US" altLang="ko-KR" dirty="0" err="1" smtClean="0"/>
              <a:t>Shader</a:t>
            </a:r>
            <a:r>
              <a:rPr lang="ko-KR" altLang="en-US" dirty="0" smtClean="0"/>
              <a:t>를 학습하는 기회</a:t>
            </a:r>
            <a:endParaRPr lang="en-US" altLang="ko-KR" dirty="0" smtClean="0"/>
          </a:p>
          <a:p>
            <a:r>
              <a:rPr lang="en-US" altLang="ko-KR" dirty="0" smtClean="0"/>
              <a:t>Rotation</a:t>
            </a:r>
            <a:r>
              <a:rPr lang="ko-KR" altLang="en-US" dirty="0"/>
              <a:t>과 </a:t>
            </a:r>
            <a:r>
              <a:rPr lang="en-US" altLang="ko-KR" dirty="0"/>
              <a:t>Translation</a:t>
            </a:r>
            <a:r>
              <a:rPr lang="ko-KR" altLang="en-US" dirty="0"/>
              <a:t>의 중첩</a:t>
            </a:r>
            <a:r>
              <a:rPr lang="en-US" altLang="ko-KR" dirty="0"/>
              <a:t>, </a:t>
            </a:r>
            <a:r>
              <a:rPr lang="ko-KR" altLang="en-US" dirty="0"/>
              <a:t>누적</a:t>
            </a:r>
            <a:endParaRPr lang="en-US" altLang="ko-KR" dirty="0"/>
          </a:p>
          <a:p>
            <a:pPr lvl="1"/>
            <a:r>
              <a:rPr lang="en-US" altLang="ko-KR" dirty="0"/>
              <a:t>Transform </a:t>
            </a:r>
            <a:r>
              <a:rPr lang="ko-KR" altLang="en-US" dirty="0"/>
              <a:t>행렬에 대한 정확한 이해 필요</a:t>
            </a:r>
            <a:endParaRPr lang="en-US" altLang="ko-KR" dirty="0"/>
          </a:p>
          <a:p>
            <a:r>
              <a:rPr lang="ko-KR" altLang="en-US" dirty="0"/>
              <a:t>트위스트 </a:t>
            </a:r>
            <a:r>
              <a:rPr lang="en-US" altLang="ko-KR" dirty="0"/>
              <a:t>&amp; </a:t>
            </a:r>
            <a:r>
              <a:rPr lang="ko-KR" altLang="en-US" dirty="0" err="1"/>
              <a:t>파티클</a:t>
            </a:r>
            <a:r>
              <a:rPr lang="ko-KR" altLang="en-US" dirty="0"/>
              <a:t> 애니메이션</a:t>
            </a:r>
            <a:endParaRPr lang="en-US" altLang="ko-KR" dirty="0"/>
          </a:p>
          <a:p>
            <a:pPr lvl="1"/>
            <a:r>
              <a:rPr lang="ko-KR" altLang="en-US" dirty="0"/>
              <a:t>간단한 수준의 애니메이션을 구현해보는 기회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097000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룰 구현 </a:t>
            </a:r>
            <a:r>
              <a:rPr lang="en-US" altLang="ko-KR" dirty="0"/>
              <a:t>/ </a:t>
            </a:r>
            <a:r>
              <a:rPr lang="ko-KR" altLang="en-US" dirty="0"/>
              <a:t>승리 판정 </a:t>
            </a:r>
            <a:r>
              <a:rPr lang="en-US" altLang="ko-KR"/>
              <a:t>(cont.)</a:t>
            </a:r>
            <a:endParaRPr lang="en-US" dirty="0"/>
          </a:p>
        </p:txBody>
      </p:sp>
      <p:grpSp>
        <p:nvGrpSpPr>
          <p:cNvPr id="5" name="그룹 4"/>
          <p:cNvGrpSpPr/>
          <p:nvPr/>
        </p:nvGrpSpPr>
        <p:grpSpPr>
          <a:xfrm>
            <a:off x="2546419" y="1083043"/>
            <a:ext cx="5211849" cy="3909097"/>
            <a:chOff x="2546419" y="1083043"/>
            <a:chExt cx="5211849" cy="3909097"/>
          </a:xfrm>
        </p:grpSpPr>
        <p:sp>
          <p:nvSpPr>
            <p:cNvPr id="12" name="TextBox 11"/>
            <p:cNvSpPr txBox="1"/>
            <p:nvPr/>
          </p:nvSpPr>
          <p:spPr>
            <a:xfrm>
              <a:off x="4572000" y="1083043"/>
              <a:ext cx="34667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y</a:t>
              </a:r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5865092" y="3847775"/>
              <a:ext cx="29556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z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883286" y="3116400"/>
              <a:ext cx="187498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x = y x z </a:t>
              </a:r>
              <a:br>
                <a:rPr lang="en-US" sz="2000" dirty="0"/>
              </a:br>
              <a:r>
                <a:rPr lang="en-US" sz="2000" dirty="0"/>
                <a:t>(cross product)</a:t>
              </a:r>
            </a:p>
          </p:txBody>
        </p:sp>
        <p:sp>
          <p:nvSpPr>
            <p:cNvPr id="14" name="오른쪽 화살표 13"/>
            <p:cNvSpPr/>
            <p:nvPr/>
          </p:nvSpPr>
          <p:spPr>
            <a:xfrm rot="21061277">
              <a:off x="5072553" y="2972751"/>
              <a:ext cx="1269806" cy="234750"/>
            </a:xfrm>
            <a:prstGeom prst="rightArrow">
              <a:avLst>
                <a:gd name="adj1" fmla="val 50000"/>
                <a:gd name="adj2" fmla="val 124743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69536" y="2167336"/>
              <a:ext cx="2313901" cy="2425451"/>
            </a:xfrm>
            <a:prstGeom prst="rect">
              <a:avLst/>
            </a:prstGeom>
          </p:spPr>
        </p:pic>
        <p:sp>
          <p:nvSpPr>
            <p:cNvPr id="11" name="오른쪽 화살표 10"/>
            <p:cNvSpPr/>
            <p:nvPr/>
          </p:nvSpPr>
          <p:spPr>
            <a:xfrm rot="1962013">
              <a:off x="4634067" y="3813864"/>
              <a:ext cx="1340396" cy="234078"/>
            </a:xfrm>
            <a:prstGeom prst="rightArrow">
              <a:avLst>
                <a:gd name="adj1" fmla="val 50000"/>
                <a:gd name="adj2" fmla="val 124743"/>
              </a:avLst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오른쪽 화살표 22"/>
            <p:cNvSpPr/>
            <p:nvPr/>
          </p:nvSpPr>
          <p:spPr>
            <a:xfrm rot="16200000">
              <a:off x="3764516" y="1819935"/>
              <a:ext cx="1269806" cy="234750"/>
            </a:xfrm>
            <a:prstGeom prst="rightArrow">
              <a:avLst>
                <a:gd name="adj1" fmla="val 50000"/>
                <a:gd name="adj2" fmla="val 124743"/>
              </a:avLst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282043" y="4592030"/>
              <a:ext cx="40808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-y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769687" y="2566272"/>
              <a:ext cx="39984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-z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546419" y="3461958"/>
              <a:ext cx="44653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-x</a:t>
              </a:r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644393" y="5191778"/>
            <a:ext cx="8201892" cy="1015663"/>
            <a:chOff x="2283830" y="4491358"/>
            <a:chExt cx="3839802" cy="1924779"/>
          </a:xfrm>
        </p:grpSpPr>
        <p:sp>
          <p:nvSpPr>
            <p:cNvPr id="21" name="TextBox 20"/>
            <p:cNvSpPr txBox="1"/>
            <p:nvPr/>
          </p:nvSpPr>
          <p:spPr>
            <a:xfrm>
              <a:off x="2283830" y="4792030"/>
              <a:ext cx="1570656" cy="13415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/>
                <a:t>서로 수직인 두 벡터들로 블록의 </a:t>
              </a:r>
              <a:r>
                <a:rPr lang="en-US" altLang="ko-KR" sz="2000" dirty="0"/>
                <a:t/>
              </a:r>
              <a:br>
                <a:rPr lang="en-US" altLang="ko-KR" sz="2000" dirty="0"/>
              </a:br>
              <a:r>
                <a:rPr lang="ko-KR" altLang="en-US" sz="2000" dirty="0"/>
                <a:t>각 면의 방향을 정의할 수 있다</a:t>
              </a:r>
              <a:r>
                <a:rPr lang="en-US" altLang="ko-KR" sz="2000" dirty="0"/>
                <a:t>.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3964785" y="5002799"/>
              <a:ext cx="153999" cy="7582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=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300756" y="4491358"/>
              <a:ext cx="1822876" cy="19247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/>
                <a:t>수직인 두 벡터를 비교해서 두 블록의 </a:t>
              </a:r>
              <a:r>
                <a:rPr lang="en-US" altLang="ko-KR" sz="2000" dirty="0"/>
                <a:t/>
              </a:r>
              <a:br>
                <a:rPr lang="en-US" altLang="ko-KR" sz="2000" dirty="0"/>
              </a:br>
              <a:r>
                <a:rPr lang="ko-KR" altLang="en-US" sz="2000" dirty="0"/>
                <a:t>각 면이 서로 같은 방향을 보는 지 </a:t>
              </a:r>
              <a:r>
                <a:rPr lang="en-US" altLang="ko-KR" sz="2000" dirty="0"/>
                <a:t/>
              </a:r>
              <a:br>
                <a:rPr lang="en-US" altLang="ko-KR" sz="2000" dirty="0"/>
              </a:br>
              <a:r>
                <a:rPr lang="ko-KR" altLang="en-US" sz="2000" dirty="0"/>
                <a:t>알 수 있음</a:t>
              </a:r>
              <a:r>
                <a:rPr lang="en-US" altLang="ko-KR" sz="2000" dirty="0"/>
                <a:t>.</a:t>
              </a:r>
              <a:endParaRPr 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777126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룰 구현 </a:t>
            </a:r>
            <a:r>
              <a:rPr lang="en-US" altLang="ko-KR" dirty="0"/>
              <a:t>/ </a:t>
            </a:r>
            <a:r>
              <a:rPr lang="ko-KR" altLang="en-US"/>
              <a:t>승리 판정</a:t>
            </a:r>
            <a:r>
              <a:rPr lang="en-US" altLang="ko-KR"/>
              <a:t>(</a:t>
            </a:r>
            <a:r>
              <a:rPr lang="en-US" altLang="ko-KR" dirty="0"/>
              <a:t>cont.)</a:t>
            </a:r>
            <a:r>
              <a:rPr lang="ko-KR" altLang="en-US" dirty="0"/>
              <a:t> </a:t>
            </a:r>
            <a:endParaRPr lang="en-US" dirty="0"/>
          </a:p>
        </p:txBody>
      </p:sp>
      <p:grpSp>
        <p:nvGrpSpPr>
          <p:cNvPr id="34" name="그룹 33"/>
          <p:cNvGrpSpPr/>
          <p:nvPr/>
        </p:nvGrpSpPr>
        <p:grpSpPr>
          <a:xfrm>
            <a:off x="526321" y="5480217"/>
            <a:ext cx="8423260" cy="910580"/>
            <a:chOff x="2176314" y="5239542"/>
            <a:chExt cx="4371588" cy="962800"/>
          </a:xfrm>
        </p:grpSpPr>
        <p:sp>
          <p:nvSpPr>
            <p:cNvPr id="29" name="TextBox 28"/>
            <p:cNvSpPr txBox="1"/>
            <p:nvPr/>
          </p:nvSpPr>
          <p:spPr>
            <a:xfrm>
              <a:off x="2176314" y="5279012"/>
              <a:ext cx="174768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완성된 큐브는 모든 블록의 같은 색 면은 같은 방향을 보고 있다</a:t>
              </a:r>
              <a:r>
                <a:rPr lang="en-US" altLang="ko-KR" dirty="0"/>
                <a:t>.</a:t>
              </a:r>
              <a:endParaRPr lang="en-US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4693022" y="5239542"/>
              <a:ext cx="18548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모든 블록의 </a:t>
              </a:r>
              <a:r>
                <a:rPr lang="ko-KR" altLang="en-US" dirty="0">
                  <a:solidFill>
                    <a:schemeClr val="accent6"/>
                  </a:solidFill>
                </a:rPr>
                <a:t>초록 벡터</a:t>
              </a:r>
              <a:r>
                <a:rPr lang="ko-KR" altLang="en-US" dirty="0"/>
                <a:t>가 같음</a:t>
              </a:r>
              <a:endParaRPr lang="en-US" altLang="ko-KR" dirty="0"/>
            </a:p>
            <a:p>
              <a:r>
                <a:rPr lang="en-US" altLang="ko-KR" dirty="0"/>
                <a:t>&amp;&amp; </a:t>
              </a:r>
              <a:r>
                <a:rPr lang="ko-KR" altLang="en-US" dirty="0"/>
                <a:t>모든 블록의 </a:t>
              </a:r>
              <a:r>
                <a:rPr lang="ko-KR" altLang="en-US" dirty="0">
                  <a:solidFill>
                    <a:schemeClr val="accent2"/>
                  </a:solidFill>
                </a:rPr>
                <a:t>주황 벡터</a:t>
              </a:r>
              <a:r>
                <a:rPr lang="ko-KR" altLang="en-US" dirty="0"/>
                <a:t>가 같음</a:t>
              </a:r>
              <a:endParaRPr lang="en-US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199915" y="5299314"/>
              <a:ext cx="21727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=</a:t>
              </a: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862859" y="1271733"/>
            <a:ext cx="3014857" cy="3228075"/>
            <a:chOff x="585768" y="1244024"/>
            <a:chExt cx="3014857" cy="3228075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5768" y="1590971"/>
              <a:ext cx="2810857" cy="2881128"/>
            </a:xfrm>
            <a:prstGeom prst="rect">
              <a:avLst/>
            </a:prstGeom>
          </p:spPr>
        </p:pic>
        <p:grpSp>
          <p:nvGrpSpPr>
            <p:cNvPr id="7" name="그룹 6"/>
            <p:cNvGrpSpPr/>
            <p:nvPr/>
          </p:nvGrpSpPr>
          <p:grpSpPr>
            <a:xfrm>
              <a:off x="1018107" y="1244024"/>
              <a:ext cx="1981224" cy="1206814"/>
              <a:chOff x="1018107" y="1244024"/>
              <a:chExt cx="1981224" cy="1206814"/>
            </a:xfrm>
          </p:grpSpPr>
          <p:sp>
            <p:nvSpPr>
              <p:cNvPr id="24" name="오른쪽 화살표 23"/>
              <p:cNvSpPr/>
              <p:nvPr/>
            </p:nvSpPr>
            <p:spPr>
              <a:xfrm rot="16200000">
                <a:off x="2692138" y="1718374"/>
                <a:ext cx="488501" cy="125884"/>
              </a:xfrm>
              <a:prstGeom prst="rightArrow">
                <a:avLst>
                  <a:gd name="adj1" fmla="val 50000"/>
                  <a:gd name="adj2" fmla="val 124743"/>
                </a:avLst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오른쪽 화살표 26"/>
              <p:cNvSpPr/>
              <p:nvPr/>
            </p:nvSpPr>
            <p:spPr>
              <a:xfrm rot="16200000">
                <a:off x="2204323" y="1554642"/>
                <a:ext cx="488501" cy="125884"/>
              </a:xfrm>
              <a:prstGeom prst="rightArrow">
                <a:avLst>
                  <a:gd name="adj1" fmla="val 50000"/>
                  <a:gd name="adj2" fmla="val 124743"/>
                </a:avLst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오른쪽 화살표 27"/>
              <p:cNvSpPr/>
              <p:nvPr/>
            </p:nvSpPr>
            <p:spPr>
              <a:xfrm rot="16200000">
                <a:off x="836798" y="1725104"/>
                <a:ext cx="488501" cy="125884"/>
              </a:xfrm>
              <a:prstGeom prst="rightArrow">
                <a:avLst>
                  <a:gd name="adj1" fmla="val 50000"/>
                  <a:gd name="adj2" fmla="val 124743"/>
                </a:avLst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오른쪽 화살표 36"/>
              <p:cNvSpPr/>
              <p:nvPr/>
            </p:nvSpPr>
            <p:spPr>
              <a:xfrm rot="16200000">
                <a:off x="1751663" y="1425333"/>
                <a:ext cx="488501" cy="125884"/>
              </a:xfrm>
              <a:prstGeom prst="rightArrow">
                <a:avLst>
                  <a:gd name="adj1" fmla="val 50000"/>
                  <a:gd name="adj2" fmla="val 124743"/>
                </a:avLst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오른쪽 화살표 35"/>
              <p:cNvSpPr/>
              <p:nvPr/>
            </p:nvSpPr>
            <p:spPr>
              <a:xfrm rot="16200000">
                <a:off x="1338198" y="1557337"/>
                <a:ext cx="488501" cy="125884"/>
              </a:xfrm>
              <a:prstGeom prst="rightArrow">
                <a:avLst>
                  <a:gd name="adj1" fmla="val 50000"/>
                  <a:gd name="adj2" fmla="val 124743"/>
                </a:avLst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오른쪽 화살표 24"/>
              <p:cNvSpPr/>
              <p:nvPr/>
            </p:nvSpPr>
            <p:spPr>
              <a:xfrm rot="16200000">
                <a:off x="1762850" y="1719855"/>
                <a:ext cx="488501" cy="125884"/>
              </a:xfrm>
              <a:prstGeom prst="rightArrow">
                <a:avLst>
                  <a:gd name="adj1" fmla="val 50000"/>
                  <a:gd name="adj2" fmla="val 124743"/>
                </a:avLst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오른쪽 화살표 19"/>
              <p:cNvSpPr/>
              <p:nvPr/>
            </p:nvSpPr>
            <p:spPr>
              <a:xfrm rot="16200000">
                <a:off x="1779482" y="2143646"/>
                <a:ext cx="488501" cy="125884"/>
              </a:xfrm>
              <a:prstGeom prst="rightArrow">
                <a:avLst>
                  <a:gd name="adj1" fmla="val 50000"/>
                  <a:gd name="adj2" fmla="val 124743"/>
                </a:avLst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오른쪽 화살표 20"/>
              <p:cNvSpPr/>
              <p:nvPr/>
            </p:nvSpPr>
            <p:spPr>
              <a:xfrm rot="16200000">
                <a:off x="2215076" y="1886776"/>
                <a:ext cx="488501" cy="125884"/>
              </a:xfrm>
              <a:prstGeom prst="rightArrow">
                <a:avLst>
                  <a:gd name="adj1" fmla="val 50000"/>
                  <a:gd name="adj2" fmla="val 124743"/>
                </a:avLst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오른쪽 화살표 25"/>
              <p:cNvSpPr/>
              <p:nvPr/>
            </p:nvSpPr>
            <p:spPr>
              <a:xfrm rot="16200000">
                <a:off x="1278272" y="1901730"/>
                <a:ext cx="488499" cy="125884"/>
              </a:xfrm>
              <a:prstGeom prst="rightArrow">
                <a:avLst>
                  <a:gd name="adj1" fmla="val 50000"/>
                  <a:gd name="adj2" fmla="val 124743"/>
                </a:avLst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" name="그룹 7"/>
            <p:cNvGrpSpPr/>
            <p:nvPr/>
          </p:nvGrpSpPr>
          <p:grpSpPr>
            <a:xfrm>
              <a:off x="2150099" y="2470618"/>
              <a:ext cx="1450526" cy="1648828"/>
              <a:chOff x="2150099" y="2470618"/>
              <a:chExt cx="1450526" cy="1648828"/>
            </a:xfrm>
          </p:grpSpPr>
          <p:sp>
            <p:nvSpPr>
              <p:cNvPr id="19" name="오른쪽 화살표 18"/>
              <p:cNvSpPr/>
              <p:nvPr/>
            </p:nvSpPr>
            <p:spPr>
              <a:xfrm rot="1962013">
                <a:off x="2171205" y="2895321"/>
                <a:ext cx="521814" cy="133271"/>
              </a:xfrm>
              <a:prstGeom prst="rightArrow">
                <a:avLst>
                  <a:gd name="adj1" fmla="val 50000"/>
                  <a:gd name="adj2" fmla="val 124743"/>
                </a:avLst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오른쪽 화살표 37"/>
              <p:cNvSpPr/>
              <p:nvPr/>
            </p:nvSpPr>
            <p:spPr>
              <a:xfrm rot="1962013">
                <a:off x="2612539" y="2674212"/>
                <a:ext cx="521814" cy="133271"/>
              </a:xfrm>
              <a:prstGeom prst="rightArrow">
                <a:avLst>
                  <a:gd name="adj1" fmla="val 50000"/>
                  <a:gd name="adj2" fmla="val 124743"/>
                </a:avLst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오른쪽 화살표 21"/>
              <p:cNvSpPr/>
              <p:nvPr/>
            </p:nvSpPr>
            <p:spPr>
              <a:xfrm rot="1962013">
                <a:off x="2174738" y="3465143"/>
                <a:ext cx="521814" cy="133271"/>
              </a:xfrm>
              <a:prstGeom prst="rightArrow">
                <a:avLst>
                  <a:gd name="adj1" fmla="val 50000"/>
                  <a:gd name="adj2" fmla="val 124743"/>
                </a:avLst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오른쪽 화살표 22"/>
              <p:cNvSpPr/>
              <p:nvPr/>
            </p:nvSpPr>
            <p:spPr>
              <a:xfrm rot="1962013">
                <a:off x="3078811" y="2470618"/>
                <a:ext cx="521814" cy="133271"/>
              </a:xfrm>
              <a:prstGeom prst="rightArrow">
                <a:avLst>
                  <a:gd name="adj1" fmla="val 50000"/>
                  <a:gd name="adj2" fmla="val 124743"/>
                </a:avLst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오른쪽 화살표 30"/>
              <p:cNvSpPr/>
              <p:nvPr/>
            </p:nvSpPr>
            <p:spPr>
              <a:xfrm rot="1962013">
                <a:off x="2557451" y="3212143"/>
                <a:ext cx="521814" cy="133271"/>
              </a:xfrm>
              <a:prstGeom prst="rightArrow">
                <a:avLst>
                  <a:gd name="adj1" fmla="val 50000"/>
                  <a:gd name="adj2" fmla="val 124743"/>
                </a:avLst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오른쪽 화살표 31"/>
              <p:cNvSpPr/>
              <p:nvPr/>
            </p:nvSpPr>
            <p:spPr>
              <a:xfrm rot="1962013">
                <a:off x="2984538" y="3029125"/>
                <a:ext cx="521814" cy="133271"/>
              </a:xfrm>
              <a:prstGeom prst="rightArrow">
                <a:avLst>
                  <a:gd name="adj1" fmla="val 50000"/>
                  <a:gd name="adj2" fmla="val 124743"/>
                </a:avLst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오른쪽 화살표 34"/>
              <p:cNvSpPr/>
              <p:nvPr/>
            </p:nvSpPr>
            <p:spPr>
              <a:xfrm rot="1962013">
                <a:off x="2919607" y="3527270"/>
                <a:ext cx="521814" cy="133271"/>
              </a:xfrm>
              <a:prstGeom prst="rightArrow">
                <a:avLst>
                  <a:gd name="adj1" fmla="val 50000"/>
                  <a:gd name="adj2" fmla="val 124743"/>
                </a:avLst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오른쪽 화살표 38"/>
              <p:cNvSpPr/>
              <p:nvPr/>
            </p:nvSpPr>
            <p:spPr>
              <a:xfrm rot="1962013">
                <a:off x="2557108" y="3768251"/>
                <a:ext cx="521814" cy="133271"/>
              </a:xfrm>
              <a:prstGeom prst="rightArrow">
                <a:avLst>
                  <a:gd name="adj1" fmla="val 50000"/>
                  <a:gd name="adj2" fmla="val 124743"/>
                </a:avLst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오른쪽 화살표 39"/>
              <p:cNvSpPr/>
              <p:nvPr/>
            </p:nvSpPr>
            <p:spPr>
              <a:xfrm rot="1962013">
                <a:off x="2150099" y="3986175"/>
                <a:ext cx="521814" cy="133271"/>
              </a:xfrm>
              <a:prstGeom prst="rightArrow">
                <a:avLst>
                  <a:gd name="adj1" fmla="val 50000"/>
                  <a:gd name="adj2" fmla="val 124743"/>
                </a:avLst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2" name="그룹 11"/>
          <p:cNvGrpSpPr/>
          <p:nvPr/>
        </p:nvGrpSpPr>
        <p:grpSpPr>
          <a:xfrm>
            <a:off x="5262839" y="1450237"/>
            <a:ext cx="3401668" cy="2883842"/>
            <a:chOff x="4985748" y="1422528"/>
            <a:chExt cx="3401668" cy="2883842"/>
          </a:xfrm>
        </p:grpSpPr>
        <p:sp>
          <p:nvSpPr>
            <p:cNvPr id="80" name="오른쪽 화살표 79"/>
            <p:cNvSpPr/>
            <p:nvPr/>
          </p:nvSpPr>
          <p:spPr>
            <a:xfrm rot="19789512">
              <a:off x="7898915" y="3315782"/>
              <a:ext cx="488501" cy="125884"/>
            </a:xfrm>
            <a:prstGeom prst="rightArrow">
              <a:avLst>
                <a:gd name="adj1" fmla="val 50000"/>
                <a:gd name="adj2" fmla="val 124743"/>
              </a:avLst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오른쪽 화살표 76"/>
            <p:cNvSpPr/>
            <p:nvPr/>
          </p:nvSpPr>
          <p:spPr>
            <a:xfrm rot="19712983">
              <a:off x="6523193" y="1556349"/>
              <a:ext cx="488501" cy="125884"/>
            </a:xfrm>
            <a:prstGeom prst="rightArrow">
              <a:avLst>
                <a:gd name="adj1" fmla="val 50000"/>
                <a:gd name="adj2" fmla="val 124743"/>
              </a:avLst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오른쪽 화살표 71"/>
            <p:cNvSpPr/>
            <p:nvPr/>
          </p:nvSpPr>
          <p:spPr>
            <a:xfrm rot="20336527">
              <a:off x="7568684" y="2674212"/>
              <a:ext cx="521814" cy="133271"/>
            </a:xfrm>
            <a:prstGeom prst="rightArrow">
              <a:avLst>
                <a:gd name="adj1" fmla="val 50000"/>
                <a:gd name="adj2" fmla="val 124743"/>
              </a:avLst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오른쪽 화살표 73"/>
            <p:cNvSpPr/>
            <p:nvPr/>
          </p:nvSpPr>
          <p:spPr>
            <a:xfrm rot="19839995">
              <a:off x="7864951" y="2843301"/>
              <a:ext cx="521814" cy="133271"/>
            </a:xfrm>
            <a:prstGeom prst="rightArrow">
              <a:avLst>
                <a:gd name="adj1" fmla="val 50000"/>
                <a:gd name="adj2" fmla="val 124743"/>
              </a:avLst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오른쪽 화살표 70"/>
            <p:cNvSpPr/>
            <p:nvPr/>
          </p:nvSpPr>
          <p:spPr>
            <a:xfrm rot="5400000">
              <a:off x="5235417" y="3944646"/>
              <a:ext cx="521814" cy="133271"/>
            </a:xfrm>
            <a:prstGeom prst="rightArrow">
              <a:avLst>
                <a:gd name="adj1" fmla="val 50000"/>
                <a:gd name="adj2" fmla="val 124743"/>
              </a:avLst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오른쪽 화살표 80"/>
            <p:cNvSpPr/>
            <p:nvPr/>
          </p:nvSpPr>
          <p:spPr>
            <a:xfrm rot="19567451">
              <a:off x="7093626" y="1798127"/>
              <a:ext cx="488499" cy="125884"/>
            </a:xfrm>
            <a:prstGeom prst="rightArrow">
              <a:avLst>
                <a:gd name="adj1" fmla="val 50000"/>
                <a:gd name="adj2" fmla="val 124743"/>
              </a:avLst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90555" y="1557486"/>
              <a:ext cx="2857215" cy="2748884"/>
            </a:xfrm>
            <a:prstGeom prst="rect">
              <a:avLst/>
            </a:prstGeom>
          </p:spPr>
        </p:pic>
        <p:sp>
          <p:nvSpPr>
            <p:cNvPr id="78" name="오른쪽 화살표 77"/>
            <p:cNvSpPr/>
            <p:nvPr/>
          </p:nvSpPr>
          <p:spPr>
            <a:xfrm rot="8883186">
              <a:off x="4985748" y="3653458"/>
              <a:ext cx="488501" cy="125884"/>
            </a:xfrm>
            <a:prstGeom prst="rightArrow">
              <a:avLst>
                <a:gd name="adj1" fmla="val 50000"/>
                <a:gd name="adj2" fmla="val 124743"/>
              </a:avLst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오른쪽 화살표 78"/>
            <p:cNvSpPr/>
            <p:nvPr/>
          </p:nvSpPr>
          <p:spPr>
            <a:xfrm rot="8715490">
              <a:off x="5527804" y="3875648"/>
              <a:ext cx="488501" cy="125884"/>
            </a:xfrm>
            <a:prstGeom prst="rightArrow">
              <a:avLst>
                <a:gd name="adj1" fmla="val 50000"/>
                <a:gd name="adj2" fmla="val 124743"/>
              </a:avLst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오른쪽 화살표 81"/>
            <p:cNvSpPr/>
            <p:nvPr/>
          </p:nvSpPr>
          <p:spPr>
            <a:xfrm rot="1642001">
              <a:off x="7375631" y="3821634"/>
              <a:ext cx="488501" cy="125884"/>
            </a:xfrm>
            <a:prstGeom prst="rightArrow">
              <a:avLst>
                <a:gd name="adj1" fmla="val 50000"/>
                <a:gd name="adj2" fmla="val 124743"/>
              </a:avLst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오른쪽 화살표 82"/>
            <p:cNvSpPr/>
            <p:nvPr/>
          </p:nvSpPr>
          <p:spPr>
            <a:xfrm rot="16200000">
              <a:off x="6374912" y="1884570"/>
              <a:ext cx="488501" cy="125884"/>
            </a:xfrm>
            <a:prstGeom prst="rightArrow">
              <a:avLst>
                <a:gd name="adj1" fmla="val 50000"/>
                <a:gd name="adj2" fmla="val 124743"/>
              </a:avLst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오른쪽 화살표 83"/>
            <p:cNvSpPr/>
            <p:nvPr/>
          </p:nvSpPr>
          <p:spPr>
            <a:xfrm rot="16200000">
              <a:off x="6476935" y="2330773"/>
              <a:ext cx="488501" cy="125884"/>
            </a:xfrm>
            <a:prstGeom prst="rightArrow">
              <a:avLst>
                <a:gd name="adj1" fmla="val 50000"/>
                <a:gd name="adj2" fmla="val 124743"/>
              </a:avLst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오른쪽 화살표 84"/>
            <p:cNvSpPr/>
            <p:nvPr/>
          </p:nvSpPr>
          <p:spPr>
            <a:xfrm rot="16200000">
              <a:off x="5949340" y="2108993"/>
              <a:ext cx="488501" cy="125884"/>
            </a:xfrm>
            <a:prstGeom prst="rightArrow">
              <a:avLst>
                <a:gd name="adj1" fmla="val 50000"/>
                <a:gd name="adj2" fmla="val 124743"/>
              </a:avLst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오른쪽 화살표 67"/>
            <p:cNvSpPr/>
            <p:nvPr/>
          </p:nvSpPr>
          <p:spPr>
            <a:xfrm rot="9004014">
              <a:off x="6007862" y="3428784"/>
              <a:ext cx="521814" cy="133271"/>
            </a:xfrm>
            <a:prstGeom prst="rightArrow">
              <a:avLst>
                <a:gd name="adj1" fmla="val 50000"/>
                <a:gd name="adj2" fmla="val 124743"/>
              </a:avLst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오른쪽 화살표 68"/>
            <p:cNvSpPr/>
            <p:nvPr/>
          </p:nvSpPr>
          <p:spPr>
            <a:xfrm rot="16200000">
              <a:off x="6828302" y="1616799"/>
              <a:ext cx="521814" cy="133271"/>
            </a:xfrm>
            <a:prstGeom prst="rightArrow">
              <a:avLst>
                <a:gd name="adj1" fmla="val 50000"/>
                <a:gd name="adj2" fmla="val 124743"/>
              </a:avLst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오른쪽 화살표 69"/>
            <p:cNvSpPr/>
            <p:nvPr/>
          </p:nvSpPr>
          <p:spPr>
            <a:xfrm rot="9004014">
              <a:off x="4985862" y="3109178"/>
              <a:ext cx="521814" cy="133271"/>
            </a:xfrm>
            <a:prstGeom prst="rightArrow">
              <a:avLst>
                <a:gd name="adj1" fmla="val 50000"/>
                <a:gd name="adj2" fmla="val 124743"/>
              </a:avLst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오른쪽 화살표 72"/>
            <p:cNvSpPr/>
            <p:nvPr/>
          </p:nvSpPr>
          <p:spPr>
            <a:xfrm rot="1949292">
              <a:off x="6954092" y="4043388"/>
              <a:ext cx="521814" cy="133271"/>
            </a:xfrm>
            <a:prstGeom prst="rightArrow">
              <a:avLst>
                <a:gd name="adj1" fmla="val 50000"/>
                <a:gd name="adj2" fmla="val 124743"/>
              </a:avLst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오른쪽 화살표 74"/>
            <p:cNvSpPr/>
            <p:nvPr/>
          </p:nvSpPr>
          <p:spPr>
            <a:xfrm rot="9004014">
              <a:off x="6005972" y="2936389"/>
              <a:ext cx="521814" cy="133271"/>
            </a:xfrm>
            <a:prstGeom prst="rightArrow">
              <a:avLst>
                <a:gd name="adj1" fmla="val 50000"/>
                <a:gd name="adj2" fmla="val 124743"/>
              </a:avLst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오른쪽 화살표 75"/>
            <p:cNvSpPr/>
            <p:nvPr/>
          </p:nvSpPr>
          <p:spPr>
            <a:xfrm rot="16200000">
              <a:off x="5321096" y="1861050"/>
              <a:ext cx="521814" cy="133271"/>
            </a:xfrm>
            <a:prstGeom prst="rightArrow">
              <a:avLst>
                <a:gd name="adj1" fmla="val 50000"/>
                <a:gd name="adj2" fmla="val 124743"/>
              </a:avLst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6111053" y="4697154"/>
            <a:ext cx="17417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완성되지 않은 큐브</a:t>
            </a:r>
            <a:endParaRPr lang="en-US" sz="1600" dirty="0" err="1"/>
          </a:p>
        </p:txBody>
      </p:sp>
      <p:sp>
        <p:nvSpPr>
          <p:cNvPr id="50" name="TextBox 49"/>
          <p:cNvSpPr txBox="1"/>
          <p:nvPr/>
        </p:nvSpPr>
        <p:spPr>
          <a:xfrm>
            <a:off x="1742270" y="4729619"/>
            <a:ext cx="12097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완성된 큐브</a:t>
            </a:r>
            <a:endParaRPr lang="en-US" sz="1600" dirty="0" err="1"/>
          </a:p>
        </p:txBody>
      </p:sp>
    </p:spTree>
    <p:extLst>
      <p:ext uri="{BB962C8B-B14F-4D97-AF65-F5344CB8AC3E}">
        <p14:creationId xmlns:p14="http://schemas.microsoft.com/office/powerpoint/2010/main" val="3831753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/>
          <p:cNvGrpSpPr/>
          <p:nvPr/>
        </p:nvGrpSpPr>
        <p:grpSpPr>
          <a:xfrm>
            <a:off x="185739" y="1046722"/>
            <a:ext cx="8739186" cy="5011177"/>
            <a:chOff x="781050" y="1040031"/>
            <a:chExt cx="10173573" cy="5553075"/>
          </a:xfrm>
        </p:grpSpPr>
        <p:grpSp>
          <p:nvGrpSpPr>
            <p:cNvPr id="8" name="그룹 7"/>
            <p:cNvGrpSpPr/>
            <p:nvPr/>
          </p:nvGrpSpPr>
          <p:grpSpPr>
            <a:xfrm>
              <a:off x="781050" y="1040031"/>
              <a:ext cx="10173573" cy="5553075"/>
              <a:chOff x="781050" y="1040031"/>
              <a:chExt cx="10173573" cy="5553075"/>
            </a:xfrm>
          </p:grpSpPr>
          <p:pic>
            <p:nvPicPr>
              <p:cNvPr id="3" name="그림 2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81050" y="1040031"/>
                <a:ext cx="10173573" cy="5553075"/>
              </a:xfrm>
              <a:prstGeom prst="rect">
                <a:avLst/>
              </a:prstGeom>
            </p:spPr>
          </p:pic>
          <p:sp>
            <p:nvSpPr>
              <p:cNvPr id="2" name="직사각형 1"/>
              <p:cNvSpPr/>
              <p:nvPr/>
            </p:nvSpPr>
            <p:spPr>
              <a:xfrm>
                <a:off x="1847850" y="1924050"/>
                <a:ext cx="8029575" cy="1200150"/>
              </a:xfrm>
              <a:prstGeom prst="rect">
                <a:avLst/>
              </a:prstGeom>
              <a:noFill/>
              <a:ln w="9525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2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5781674" y="1501696"/>
                <a:ext cx="4714875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350" dirty="0">
                    <a:solidFill>
                      <a:schemeClr val="accent2"/>
                    </a:solidFill>
                  </a:rPr>
                  <a:t>첫번째 블록에 대해 기준 벡터를 </a:t>
                </a:r>
                <a:r>
                  <a:rPr lang="en-US" altLang="ko-KR" sz="1350" dirty="0">
                    <a:solidFill>
                      <a:schemeClr val="accent2"/>
                    </a:solidFill>
                  </a:rPr>
                  <a:t>transform</a:t>
                </a:r>
                <a:r>
                  <a:rPr lang="ko-KR" altLang="en-US" sz="1350" dirty="0">
                    <a:solidFill>
                      <a:schemeClr val="accent2"/>
                    </a:solidFill>
                  </a:rPr>
                  <a:t>함</a:t>
                </a:r>
                <a:endParaRPr lang="en-US" sz="1350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6" name="직사각형 5"/>
              <p:cNvSpPr/>
              <p:nvPr/>
            </p:nvSpPr>
            <p:spPr>
              <a:xfrm>
                <a:off x="1847850" y="3552825"/>
                <a:ext cx="8029575" cy="2438400"/>
              </a:xfrm>
              <a:prstGeom prst="rect">
                <a:avLst/>
              </a:prstGeom>
              <a:noFill/>
              <a:ln w="9525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2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3648075" y="6072098"/>
                <a:ext cx="6929437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350" dirty="0">
                    <a:solidFill>
                      <a:schemeClr val="accent2"/>
                    </a:solidFill>
                  </a:rPr>
                  <a:t>나머지 블록에 대해서 첫번째 블록과 </a:t>
                </a:r>
                <a:r>
                  <a:rPr lang="en-US" altLang="ko-KR" sz="1350" dirty="0">
                    <a:solidFill>
                      <a:schemeClr val="accent2"/>
                    </a:solidFill>
                  </a:rPr>
                  <a:t>transform </a:t>
                </a:r>
                <a:r>
                  <a:rPr lang="ko-KR" altLang="en-US" sz="1350" dirty="0">
                    <a:solidFill>
                      <a:schemeClr val="accent2"/>
                    </a:solidFill>
                  </a:rPr>
                  <a:t>결과가 같은 지 확인</a:t>
                </a:r>
                <a:endParaRPr lang="en-US" sz="1350" dirty="0">
                  <a:solidFill>
                    <a:schemeClr val="accent2"/>
                  </a:solidFill>
                </a:endParaRPr>
              </a:p>
            </p:txBody>
          </p:sp>
        </p:grpSp>
        <p:sp>
          <p:nvSpPr>
            <p:cNvPr id="9" name="TextBox 8"/>
            <p:cNvSpPr txBox="1"/>
            <p:nvPr/>
          </p:nvSpPr>
          <p:spPr>
            <a:xfrm>
              <a:off x="4798218" y="4871769"/>
              <a:ext cx="4629151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350" dirty="0">
                  <a:solidFill>
                    <a:schemeClr val="accent2"/>
                  </a:solidFill>
                </a:rPr>
                <a:t>벡터는 소수이므로 정수로 반올림해서 비교</a:t>
              </a:r>
              <a:endParaRPr lang="en-US" sz="1350" dirty="0">
                <a:solidFill>
                  <a:schemeClr val="accent2"/>
                </a:solidFill>
              </a:endParaRPr>
            </a:p>
          </p:txBody>
        </p:sp>
      </p:grpSp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룰 구현 </a:t>
            </a:r>
            <a:r>
              <a:rPr lang="en-US" altLang="ko-KR" dirty="0"/>
              <a:t>/ </a:t>
            </a:r>
            <a:r>
              <a:rPr lang="ko-KR" altLang="en-US"/>
              <a:t>승리 판정</a:t>
            </a:r>
            <a:r>
              <a:rPr lang="en-US" altLang="ko-KR"/>
              <a:t>(</a:t>
            </a:r>
            <a:r>
              <a:rPr lang="en-US" altLang="ko-KR" dirty="0"/>
              <a:t>cont.)</a:t>
            </a:r>
            <a:r>
              <a:rPr lang="ko-KR" altLang="en-US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1058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룰 구현 </a:t>
            </a:r>
            <a:r>
              <a:rPr lang="en-US" altLang="ko-KR" dirty="0"/>
              <a:t>/ </a:t>
            </a:r>
            <a:r>
              <a:rPr lang="ko-KR" altLang="en-US" dirty="0" err="1"/>
              <a:t>파티클</a:t>
            </a:r>
            <a:r>
              <a:rPr lang="ko-KR" altLang="en-US" dirty="0"/>
              <a:t> 애니메이션</a:t>
            </a:r>
            <a:endParaRPr lang="en-US" dirty="0"/>
          </a:p>
        </p:txBody>
      </p:sp>
      <p:sp>
        <p:nvSpPr>
          <p:cNvPr id="13" name="육각형 12"/>
          <p:cNvSpPr/>
          <p:nvPr/>
        </p:nvSpPr>
        <p:spPr>
          <a:xfrm>
            <a:off x="3771900" y="1714500"/>
            <a:ext cx="800100" cy="678180"/>
          </a:xfrm>
          <a:prstGeom prst="hexagon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그룹 10"/>
          <p:cNvGrpSpPr/>
          <p:nvPr/>
        </p:nvGrpSpPr>
        <p:grpSpPr>
          <a:xfrm>
            <a:off x="546687" y="1234440"/>
            <a:ext cx="7708376" cy="4998578"/>
            <a:chOff x="152400" y="1210531"/>
            <a:chExt cx="8221980" cy="5479829"/>
          </a:xfrm>
        </p:grpSpPr>
        <p:cxnSp>
          <p:nvCxnSpPr>
            <p:cNvPr id="17" name="직선 화살표 연결선 16"/>
            <p:cNvCxnSpPr/>
            <p:nvPr/>
          </p:nvCxnSpPr>
          <p:spPr>
            <a:xfrm flipV="1">
              <a:off x="1501140" y="1234440"/>
              <a:ext cx="7620" cy="4907280"/>
            </a:xfrm>
            <a:prstGeom prst="straightConnector1">
              <a:avLst/>
            </a:prstGeom>
            <a:ln>
              <a:headEnd type="none" w="med" len="med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직선 화살표 연결선 18"/>
            <p:cNvCxnSpPr/>
            <p:nvPr/>
          </p:nvCxnSpPr>
          <p:spPr>
            <a:xfrm>
              <a:off x="853440" y="5585460"/>
              <a:ext cx="7383780" cy="0"/>
            </a:xfrm>
            <a:prstGeom prst="straightConnector1">
              <a:avLst/>
            </a:prstGeom>
            <a:ln>
              <a:headEnd type="none" w="med" len="med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8100060" y="5609674"/>
              <a:ext cx="2743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  <a:endParaRPr lang="en-US" sz="1050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188720" y="1210531"/>
              <a:ext cx="2743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y</a:t>
              </a:r>
            </a:p>
          </p:txBody>
        </p:sp>
        <p:cxnSp>
          <p:nvCxnSpPr>
            <p:cNvPr id="26" name="직선 화살표 연결선 25"/>
            <p:cNvCxnSpPr/>
            <p:nvPr/>
          </p:nvCxnSpPr>
          <p:spPr>
            <a:xfrm flipH="1">
              <a:off x="152400" y="5036820"/>
              <a:ext cx="2019300" cy="1653540"/>
            </a:xfrm>
            <a:prstGeom prst="straightConnector1">
              <a:avLst/>
            </a:prstGeom>
            <a:ln>
              <a:headEnd type="none" w="med" len="med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152400" y="6141720"/>
              <a:ext cx="2590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z</a:t>
              </a:r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1280160" y="5387340"/>
            <a:ext cx="14478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050" dirty="0" err="1"/>
          </a:p>
        </p:txBody>
      </p:sp>
      <p:sp>
        <p:nvSpPr>
          <p:cNvPr id="6" name="아래쪽 화살표 5"/>
          <p:cNvSpPr/>
          <p:nvPr/>
        </p:nvSpPr>
        <p:spPr>
          <a:xfrm>
            <a:off x="4095138" y="2053590"/>
            <a:ext cx="166469" cy="1155231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471331" y="2818701"/>
            <a:ext cx="30619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가벼운 입자이므로 </a:t>
            </a:r>
            <a:r>
              <a:rPr lang="en-US" sz="1200" dirty="0"/>
              <a:t>Y</a:t>
            </a:r>
            <a:r>
              <a:rPr lang="ko-KR" altLang="en-US" sz="1200" dirty="0"/>
              <a:t>축에서의 속도는 일정하다</a:t>
            </a:r>
            <a:endParaRPr lang="en-US" sz="1200" dirty="0" err="1"/>
          </a:p>
        </p:txBody>
      </p:sp>
      <p:sp>
        <p:nvSpPr>
          <p:cNvPr id="8" name="아래쪽 화살표 7"/>
          <p:cNvSpPr/>
          <p:nvPr/>
        </p:nvSpPr>
        <p:spPr>
          <a:xfrm rot="3550562">
            <a:off x="3425042" y="1772180"/>
            <a:ext cx="167744" cy="126521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아래쪽 화살표 17"/>
          <p:cNvSpPr/>
          <p:nvPr/>
        </p:nvSpPr>
        <p:spPr>
          <a:xfrm rot="16200000">
            <a:off x="4860478" y="1420983"/>
            <a:ext cx="167744" cy="126521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922689" y="1234440"/>
            <a:ext cx="26542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X</a:t>
            </a:r>
            <a:r>
              <a:rPr lang="ko-KR" altLang="en-US" sz="1200" dirty="0"/>
              <a:t>축과 </a:t>
            </a:r>
            <a:r>
              <a:rPr lang="en-US" altLang="ko-KR" sz="1200" dirty="0"/>
              <a:t>Z</a:t>
            </a:r>
            <a:r>
              <a:rPr lang="ko-KR" altLang="en-US" sz="1200" dirty="0"/>
              <a:t>축에서의 속도는 각각 임의의 값 </a:t>
            </a:r>
            <a:endParaRPr lang="en-US" sz="1200" dirty="0" err="1"/>
          </a:p>
        </p:txBody>
      </p:sp>
      <p:sp>
        <p:nvSpPr>
          <p:cNvPr id="10" name="아래쪽 화살표 9"/>
          <p:cNvSpPr/>
          <p:nvPr/>
        </p:nvSpPr>
        <p:spPr>
          <a:xfrm rot="3444427">
            <a:off x="2576393" y="2728657"/>
            <a:ext cx="259384" cy="358719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아래쪽 화살표 19"/>
          <p:cNvSpPr/>
          <p:nvPr/>
        </p:nvSpPr>
        <p:spPr>
          <a:xfrm rot="16200000">
            <a:off x="5789746" y="1874229"/>
            <a:ext cx="259384" cy="358719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6261919" y="1969717"/>
            <a:ext cx="26234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매 프레임마다 임의의 크기의 가속도가 </a:t>
            </a:r>
            <a:r>
              <a:rPr lang="ko-KR" altLang="en-US" sz="1200" dirty="0" err="1"/>
              <a:t>더해짐</a:t>
            </a:r>
            <a:endParaRPr lang="en-US" sz="1200" dirty="0" err="1"/>
          </a:p>
        </p:txBody>
      </p:sp>
      <p:sp>
        <p:nvSpPr>
          <p:cNvPr id="15" name="TextBox 14"/>
          <p:cNvSpPr txBox="1"/>
          <p:nvPr/>
        </p:nvSpPr>
        <p:spPr>
          <a:xfrm>
            <a:off x="4471331" y="3629673"/>
            <a:ext cx="4088066" cy="15465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/>
              <a:t>Ex) </a:t>
            </a:r>
            <a:r>
              <a:rPr lang="ko-KR" altLang="en-US" sz="1400" dirty="0"/>
              <a:t>다음 프레임에서의 </a:t>
            </a:r>
            <a:r>
              <a:rPr lang="en-US" altLang="ko-KR" sz="1400" dirty="0"/>
              <a:t>x </a:t>
            </a:r>
            <a:r>
              <a:rPr lang="ko-KR" altLang="en-US" sz="1400" dirty="0"/>
              <a:t>위치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sz="1400" dirty="0"/>
              <a:t>= </a:t>
            </a:r>
            <a:r>
              <a:rPr lang="ko-KR" altLang="en-US" sz="1400" dirty="0"/>
              <a:t>현재 </a:t>
            </a:r>
            <a:r>
              <a:rPr lang="en-US" altLang="ko-KR" sz="1400" dirty="0"/>
              <a:t>x </a:t>
            </a:r>
            <a:r>
              <a:rPr lang="ko-KR" altLang="en-US" sz="1400" dirty="0"/>
              <a:t>위치 </a:t>
            </a:r>
            <a:r>
              <a:rPr lang="en-US" altLang="ko-KR" sz="1400" dirty="0"/>
              <a:t>+ </a:t>
            </a:r>
            <a:r>
              <a:rPr lang="ko-KR" altLang="en-US" sz="1400" dirty="0"/>
              <a:t>현재 </a:t>
            </a:r>
            <a:r>
              <a:rPr lang="en-US" altLang="ko-KR" sz="1400" dirty="0"/>
              <a:t>x </a:t>
            </a:r>
            <a:r>
              <a:rPr lang="ko-KR" altLang="en-US" sz="1400" dirty="0"/>
              <a:t>속도</a:t>
            </a:r>
            <a:r>
              <a:rPr lang="en-US" altLang="ko-KR" sz="1400" dirty="0"/>
              <a:t> * </a:t>
            </a:r>
            <a:r>
              <a:rPr lang="ko-KR" altLang="en-US" sz="1400" dirty="0"/>
              <a:t>이전 프레임과의 시간차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sz="1400" dirty="0"/>
              <a:t>Ex) </a:t>
            </a:r>
            <a:r>
              <a:rPr lang="ko-KR" altLang="en-US" sz="1400" dirty="0"/>
              <a:t>다음 프레임에서의 </a:t>
            </a:r>
            <a:r>
              <a:rPr lang="en-US" altLang="ko-KR" sz="1400" dirty="0"/>
              <a:t>x </a:t>
            </a:r>
            <a:r>
              <a:rPr lang="ko-KR" altLang="en-US" sz="1400" dirty="0"/>
              <a:t>속도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sz="1400" dirty="0"/>
              <a:t>= </a:t>
            </a:r>
            <a:r>
              <a:rPr lang="ko-KR" altLang="en-US" sz="1400" dirty="0"/>
              <a:t>현재</a:t>
            </a:r>
            <a:r>
              <a:rPr lang="en-US" altLang="ko-KR" sz="1400" dirty="0"/>
              <a:t> x </a:t>
            </a:r>
            <a:r>
              <a:rPr lang="ko-KR" altLang="en-US" sz="1400" dirty="0"/>
              <a:t>속도 </a:t>
            </a:r>
            <a:r>
              <a:rPr lang="en-US" altLang="ko-KR" sz="1400" dirty="0"/>
              <a:t>+ </a:t>
            </a:r>
            <a:r>
              <a:rPr lang="ko-KR" altLang="en-US" sz="1400" dirty="0"/>
              <a:t>가속도</a:t>
            </a:r>
            <a:r>
              <a:rPr lang="en-US" altLang="ko-KR" sz="1400" dirty="0"/>
              <a:t> * </a:t>
            </a:r>
            <a:r>
              <a:rPr lang="ko-KR" altLang="en-US" sz="1400" dirty="0"/>
              <a:t>이전 프레임과의 시간차</a:t>
            </a:r>
            <a:endParaRPr lang="en-US" sz="1400" dirty="0"/>
          </a:p>
          <a:p>
            <a:endParaRPr lang="en-US" sz="1050" dirty="0"/>
          </a:p>
        </p:txBody>
      </p:sp>
      <p:sp>
        <p:nvSpPr>
          <p:cNvPr id="16" name="TextBox 15"/>
          <p:cNvSpPr txBox="1"/>
          <p:nvPr/>
        </p:nvSpPr>
        <p:spPr>
          <a:xfrm>
            <a:off x="5632887" y="1636116"/>
            <a:ext cx="57310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가속도</a:t>
            </a:r>
            <a:endParaRPr lang="en-US" sz="1050" dirty="0" err="1"/>
          </a:p>
        </p:txBody>
      </p:sp>
      <p:sp>
        <p:nvSpPr>
          <p:cNvPr id="30" name="TextBox 29"/>
          <p:cNvSpPr txBox="1"/>
          <p:nvPr/>
        </p:nvSpPr>
        <p:spPr>
          <a:xfrm>
            <a:off x="4815892" y="1636116"/>
            <a:ext cx="57310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속도</a:t>
            </a:r>
            <a:endParaRPr lang="en-US" sz="1050" dirty="0" err="1"/>
          </a:p>
        </p:txBody>
      </p:sp>
    </p:spTree>
    <p:extLst>
      <p:ext uri="{BB962C8B-B14F-4D97-AF65-F5344CB8AC3E}">
        <p14:creationId xmlns:p14="http://schemas.microsoft.com/office/powerpoint/2010/main" val="3520401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룰 구현 </a:t>
            </a:r>
            <a:r>
              <a:rPr lang="en-US" altLang="ko-KR" dirty="0"/>
              <a:t>/ </a:t>
            </a:r>
            <a:r>
              <a:rPr lang="ko-KR" altLang="en-US" dirty="0" err="1"/>
              <a:t>파티클</a:t>
            </a:r>
            <a:r>
              <a:rPr lang="ko-KR" altLang="en-US" dirty="0"/>
              <a:t> 애니메이션</a:t>
            </a:r>
            <a:endParaRPr lang="en-US" dirty="0"/>
          </a:p>
        </p:txBody>
      </p:sp>
      <p:sp>
        <p:nvSpPr>
          <p:cNvPr id="13" name="육각형 12"/>
          <p:cNvSpPr/>
          <p:nvPr/>
        </p:nvSpPr>
        <p:spPr>
          <a:xfrm>
            <a:off x="3936677" y="2681784"/>
            <a:ext cx="342715" cy="290852"/>
          </a:xfrm>
          <a:prstGeom prst="hexagon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그룹 2"/>
          <p:cNvGrpSpPr/>
          <p:nvPr/>
        </p:nvGrpSpPr>
        <p:grpSpPr>
          <a:xfrm>
            <a:off x="1197825" y="4189483"/>
            <a:ext cx="1639989" cy="1162275"/>
            <a:chOff x="1431792" y="3381333"/>
            <a:chExt cx="1639989" cy="1162275"/>
          </a:xfrm>
        </p:grpSpPr>
        <p:sp>
          <p:nvSpPr>
            <p:cNvPr id="2" name="아래쪽 화살표 1"/>
            <p:cNvSpPr/>
            <p:nvPr/>
          </p:nvSpPr>
          <p:spPr>
            <a:xfrm rot="10800000">
              <a:off x="2134957" y="3381333"/>
              <a:ext cx="146722" cy="840509"/>
            </a:xfrm>
            <a:prstGeom prst="down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아래쪽 화살표 24"/>
            <p:cNvSpPr/>
            <p:nvPr/>
          </p:nvSpPr>
          <p:spPr>
            <a:xfrm rot="14251493">
              <a:off x="2578166" y="3639421"/>
              <a:ext cx="146722" cy="840509"/>
            </a:xfrm>
            <a:prstGeom prst="downArrow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아래쪽 화살표 28"/>
            <p:cNvSpPr/>
            <p:nvPr/>
          </p:nvSpPr>
          <p:spPr>
            <a:xfrm rot="7078735">
              <a:off x="1778686" y="3708928"/>
              <a:ext cx="146722" cy="840509"/>
            </a:xfrm>
            <a:prstGeom prst="down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26" name="Picture 2" descr="Camera Clip Art at Clker.com - vector clip art online, royalty free ...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5533"/>
            <a:stretch/>
          </p:blipFill>
          <p:spPr bwMode="auto">
            <a:xfrm>
              <a:off x="1799646" y="3841645"/>
              <a:ext cx="817345" cy="7019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" name="TextBox 3"/>
          <p:cNvSpPr txBox="1"/>
          <p:nvPr/>
        </p:nvSpPr>
        <p:spPr>
          <a:xfrm>
            <a:off x="1267728" y="5603056"/>
            <a:ext cx="15118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VRP(x, y, z)</a:t>
            </a:r>
          </a:p>
        </p:txBody>
      </p:sp>
      <p:sp>
        <p:nvSpPr>
          <p:cNvPr id="31" name="육각형 30"/>
          <p:cNvSpPr/>
          <p:nvPr/>
        </p:nvSpPr>
        <p:spPr>
          <a:xfrm>
            <a:off x="5206478" y="1524063"/>
            <a:ext cx="329183" cy="290682"/>
          </a:xfrm>
          <a:prstGeom prst="hexagon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육각형 31"/>
          <p:cNvSpPr/>
          <p:nvPr/>
        </p:nvSpPr>
        <p:spPr>
          <a:xfrm>
            <a:off x="5535661" y="2660747"/>
            <a:ext cx="337289" cy="298874"/>
          </a:xfrm>
          <a:prstGeom prst="hexagon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육각형 32"/>
          <p:cNvSpPr/>
          <p:nvPr/>
        </p:nvSpPr>
        <p:spPr>
          <a:xfrm>
            <a:off x="6485298" y="3555506"/>
            <a:ext cx="434156" cy="364414"/>
          </a:xfrm>
          <a:prstGeom prst="hexagon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타원 11"/>
          <p:cNvSpPr/>
          <p:nvPr/>
        </p:nvSpPr>
        <p:spPr>
          <a:xfrm>
            <a:off x="4730496" y="3467348"/>
            <a:ext cx="170688" cy="17631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3727951" y="3805623"/>
            <a:ext cx="25171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원점 </a:t>
            </a:r>
            <a:r>
              <a:rPr lang="en-US" altLang="ko-KR" sz="2000" dirty="0"/>
              <a:t>(</a:t>
            </a:r>
            <a:r>
              <a:rPr lang="en-US" altLang="ko-KR" sz="2000" dirty="0" err="1"/>
              <a:t>x+x</a:t>
            </a:r>
            <a:r>
              <a:rPr lang="en-US" altLang="ko-KR" sz="2000" dirty="0"/>
              <a:t>’, </a:t>
            </a:r>
            <a:r>
              <a:rPr lang="en-US" altLang="ko-KR" sz="2000" dirty="0" err="1"/>
              <a:t>y+y</a:t>
            </a:r>
            <a:r>
              <a:rPr lang="en-US" altLang="ko-KR" sz="2000" dirty="0"/>
              <a:t>’, </a:t>
            </a:r>
            <a:r>
              <a:rPr lang="en-US" altLang="ko-KR" sz="2000" dirty="0" err="1"/>
              <a:t>z+z</a:t>
            </a:r>
            <a:r>
              <a:rPr lang="en-US" altLang="ko-KR" sz="2000" dirty="0"/>
              <a:t>’)</a:t>
            </a:r>
            <a:endParaRPr lang="en-US" sz="2000" dirty="0"/>
          </a:p>
        </p:txBody>
      </p:sp>
      <p:sp>
        <p:nvSpPr>
          <p:cNvPr id="23" name="TextBox 22"/>
          <p:cNvSpPr txBox="1"/>
          <p:nvPr/>
        </p:nvSpPr>
        <p:spPr>
          <a:xfrm>
            <a:off x="2779536" y="4737277"/>
            <a:ext cx="16744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VPN(x’, y’, z’)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6035040" y="1574424"/>
            <a:ext cx="3108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원점을 기준으로 임의의 위치에 </a:t>
            </a:r>
            <a:r>
              <a:rPr lang="ko-KR" altLang="en-US" dirty="0" err="1"/>
              <a:t>파티클을</a:t>
            </a:r>
            <a:r>
              <a:rPr lang="ko-KR" altLang="en-US" dirty="0"/>
              <a:t> 생성함</a:t>
            </a:r>
            <a:r>
              <a:rPr lang="en-US" altLang="ko-KR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8037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룰 구현 </a:t>
            </a:r>
            <a:r>
              <a:rPr lang="en-US" altLang="ko-KR" dirty="0"/>
              <a:t>/ </a:t>
            </a:r>
            <a:r>
              <a:rPr lang="ko-KR" altLang="en-US" dirty="0" err="1"/>
              <a:t>파티클</a:t>
            </a:r>
            <a:r>
              <a:rPr lang="ko-KR" altLang="en-US" dirty="0"/>
              <a:t> 애니메이션 </a:t>
            </a:r>
            <a:r>
              <a:rPr lang="en-US" altLang="ko-KR" dirty="0"/>
              <a:t>(</a:t>
            </a:r>
            <a:r>
              <a:rPr lang="en-US" altLang="ko-KR"/>
              <a:t>cont.)</a:t>
            </a:r>
            <a:endParaRPr lang="en-US" dirty="0"/>
          </a:p>
        </p:txBody>
      </p:sp>
      <p:grpSp>
        <p:nvGrpSpPr>
          <p:cNvPr id="2" name="그룹 1"/>
          <p:cNvGrpSpPr/>
          <p:nvPr/>
        </p:nvGrpSpPr>
        <p:grpSpPr>
          <a:xfrm>
            <a:off x="165100" y="1033616"/>
            <a:ext cx="8855787" cy="4833784"/>
            <a:chOff x="165100" y="1033616"/>
            <a:chExt cx="8855787" cy="4833784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5100" y="1033616"/>
              <a:ext cx="8855787" cy="4833784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845820" y="1592580"/>
              <a:ext cx="3444240" cy="586740"/>
            </a:xfrm>
            <a:prstGeom prst="rect">
              <a:avLst/>
            </a:prstGeom>
            <a:noFill/>
            <a:ln w="9525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572000" y="1735909"/>
              <a:ext cx="2758440" cy="300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350" dirty="0">
                  <a:solidFill>
                    <a:schemeClr val="accent2"/>
                  </a:solidFill>
                </a:rPr>
                <a:t>각 색조각의 색상</a:t>
              </a:r>
              <a:r>
                <a:rPr lang="en-US" altLang="ko-KR" sz="1350" dirty="0">
                  <a:solidFill>
                    <a:schemeClr val="accent2"/>
                  </a:solidFill>
                </a:rPr>
                <a:t>, </a:t>
              </a:r>
              <a:r>
                <a:rPr lang="ko-KR" altLang="en-US" sz="1350" dirty="0">
                  <a:solidFill>
                    <a:schemeClr val="accent2"/>
                  </a:solidFill>
                </a:rPr>
                <a:t>초기 속도 임의 선택</a:t>
              </a:r>
              <a:endParaRPr lang="en-US" sz="1350" dirty="0" err="1">
                <a:solidFill>
                  <a:schemeClr val="accent2"/>
                </a:solidFill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899160" y="2621280"/>
              <a:ext cx="3314700" cy="1181100"/>
            </a:xfrm>
            <a:prstGeom prst="rect">
              <a:avLst/>
            </a:prstGeom>
            <a:noFill/>
            <a:ln w="9525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572000" y="2994660"/>
              <a:ext cx="2686050" cy="300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350" dirty="0">
                  <a:solidFill>
                    <a:schemeClr val="accent2"/>
                  </a:solidFill>
                </a:rPr>
                <a:t>카메라 앞에서의 초기 위치 임의 선택</a:t>
              </a:r>
              <a:endParaRPr lang="en-US" sz="1350" dirty="0" err="1">
                <a:solidFill>
                  <a:schemeClr val="accent2"/>
                </a:solidFill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899160" y="4046220"/>
              <a:ext cx="3467100" cy="1280160"/>
            </a:xfrm>
            <a:prstGeom prst="rect">
              <a:avLst/>
            </a:prstGeom>
            <a:noFill/>
            <a:ln w="9525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572000" y="4536259"/>
              <a:ext cx="4183380" cy="300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350" dirty="0">
                  <a:solidFill>
                    <a:schemeClr val="accent2"/>
                  </a:solidFill>
                </a:rPr>
                <a:t>매 프레임마다 색조각에 임의의 가속도를 더한 후</a:t>
              </a:r>
              <a:r>
                <a:rPr lang="en-US" altLang="ko-KR" sz="1350" dirty="0">
                  <a:solidFill>
                    <a:schemeClr val="accent2"/>
                  </a:solidFill>
                </a:rPr>
                <a:t>, </a:t>
              </a:r>
              <a:r>
                <a:rPr lang="ko-KR" altLang="en-US" sz="1350" dirty="0">
                  <a:solidFill>
                    <a:schemeClr val="accent2"/>
                  </a:solidFill>
                </a:rPr>
                <a:t>렌더링함</a:t>
              </a:r>
              <a:r>
                <a:rPr lang="en-US" altLang="ko-KR" sz="1350" dirty="0">
                  <a:solidFill>
                    <a:schemeClr val="accent2"/>
                  </a:solidFill>
                </a:rPr>
                <a:t>.</a:t>
              </a:r>
              <a:endParaRPr lang="en-US" sz="1350" dirty="0">
                <a:solidFill>
                  <a:schemeClr val="accent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17142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Shader</a:t>
            </a:r>
            <a:endParaRPr 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발표자</a:t>
            </a:r>
            <a:r>
              <a:rPr lang="en-US" altLang="ko-KR" dirty="0"/>
              <a:t>: </a:t>
            </a:r>
            <a:r>
              <a:rPr lang="ko-KR" altLang="en-US" dirty="0" err="1"/>
              <a:t>장혁재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9009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Shaders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구현한 </a:t>
            </a:r>
            <a:r>
              <a:rPr lang="ko-KR" altLang="en-US" dirty="0" err="1"/>
              <a:t>텍스쳐</a:t>
            </a:r>
            <a:r>
              <a:rPr lang="ko-KR" altLang="en-US" dirty="0"/>
              <a:t> </a:t>
            </a:r>
            <a:r>
              <a:rPr lang="ko-KR" altLang="en-US" dirty="0" err="1"/>
              <a:t>셰이더</a:t>
            </a:r>
            <a:endParaRPr lang="en-US" altLang="ko-KR" dirty="0"/>
          </a:p>
          <a:p>
            <a:pPr marL="685791" lvl="1" indent="-342900">
              <a:buFont typeface="+mj-lt"/>
              <a:buAutoNum type="arabicPeriod"/>
            </a:pPr>
            <a:r>
              <a:rPr lang="en-US" altLang="ko-KR" dirty="0"/>
              <a:t>Animated Texture</a:t>
            </a:r>
          </a:p>
          <a:p>
            <a:pPr marL="685791" lvl="1" indent="-342900">
              <a:buFont typeface="+mj-lt"/>
              <a:buAutoNum type="arabicPeriod"/>
            </a:pPr>
            <a:r>
              <a:rPr lang="en-US" altLang="ko-KR" dirty="0"/>
              <a:t>Normal Mapped Texture</a:t>
            </a:r>
          </a:p>
          <a:p>
            <a:pPr marL="685791" lvl="1" indent="-342900">
              <a:buFont typeface="+mj-lt"/>
              <a:buAutoNum type="arabicPeriod"/>
            </a:pPr>
            <a:r>
              <a:rPr lang="en-US" altLang="ko-KR" dirty="0"/>
              <a:t>Relief Parallax Mapped </a:t>
            </a:r>
            <a:r>
              <a:rPr lang="en-US" altLang="ko-KR" dirty="0" smtClean="0"/>
              <a:t>Texture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170670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normal_feedback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075162" y="1090857"/>
            <a:ext cx="3818638" cy="3818638"/>
          </a:xfrm>
          <a:prstGeom prst="rect">
            <a:avLst/>
          </a:prstGeom>
        </p:spPr>
      </p:pic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Animated Texture </a:t>
            </a:r>
            <a:r>
              <a:rPr lang="ko-KR" altLang="en-US" dirty="0" err="1" smtClean="0"/>
              <a:t>셰이더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dirty="0" err="1" smtClean="0"/>
              <a:t>텍스쳐가</a:t>
            </a:r>
            <a:r>
              <a:rPr lang="ko-KR" altLang="en-US" dirty="0" smtClean="0"/>
              <a:t> 계속해서 움직이는 </a:t>
            </a:r>
            <a:r>
              <a:rPr lang="ko-KR" altLang="en-US" dirty="0" err="1" smtClean="0"/>
              <a:t>셰이더</a:t>
            </a:r>
            <a:endParaRPr lang="en-US" altLang="ko-KR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dirty="0" err="1" smtClean="0"/>
              <a:t>텍스쳐</a:t>
            </a:r>
            <a:r>
              <a:rPr lang="ko-KR" altLang="en-US" dirty="0" smtClean="0"/>
              <a:t> 좌표 </a:t>
            </a:r>
            <a:r>
              <a:rPr lang="en-US" altLang="ko-KR" dirty="0" smtClean="0"/>
              <a:t>+= </a:t>
            </a:r>
            <a:r>
              <a:rPr lang="ko-KR" altLang="en-US" dirty="0" smtClean="0"/>
              <a:t>시간</a:t>
            </a:r>
            <a:endParaRPr lang="en-US" altLang="ko-KR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dirty="0" smtClean="0"/>
              <a:t>정점도 </a:t>
            </a:r>
            <a:r>
              <a:rPr lang="ko-KR" altLang="en-US" dirty="0"/>
              <a:t>움직이게 구현이 </a:t>
            </a:r>
            <a:r>
              <a:rPr lang="ko-KR" altLang="en-US" dirty="0" smtClean="0"/>
              <a:t>가능하지만</a:t>
            </a:r>
            <a:r>
              <a:rPr lang="en-US" altLang="ko-KR" dirty="0" smtClean="0"/>
              <a:t>, </a:t>
            </a:r>
            <a:r>
              <a:rPr lang="ko-KR" altLang="en-US" dirty="0" smtClean="0"/>
              <a:t>게임에 어울리지 않아서 제외함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37545" y="6282288"/>
            <a:ext cx="135977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(0+timeDelta, 0+timeDelta)</a:t>
            </a:r>
            <a:endParaRPr kumimoji="0" lang="ko-KR" altLang="en-US" sz="1050" b="0" i="0" u="none" strike="noStrike" kern="0" cap="none" spc="0" normalizeH="0" baseline="0" noProof="0" dirty="0" err="1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4081568"/>
            <a:ext cx="135977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(0+timeDelta, 1+timeDelta)</a:t>
            </a:r>
            <a:endParaRPr kumimoji="0" lang="ko-KR" altLang="en-US" sz="1050" b="0" i="0" u="none" strike="noStrike" kern="0" cap="none" spc="0" normalizeH="0" baseline="0" noProof="0" dirty="0" err="1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320353" y="6353127"/>
            <a:ext cx="135977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(1+timeDelta, 0+timeDelta)</a:t>
            </a:r>
            <a:endParaRPr kumimoji="0" lang="ko-KR" altLang="en-US" sz="1050" b="0" i="0" u="none" strike="noStrike" kern="0" cap="none" spc="0" normalizeH="0" baseline="0" noProof="0" dirty="0" err="1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822" y="4251805"/>
            <a:ext cx="4134712" cy="2104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487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5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7273" y="2341480"/>
            <a:ext cx="4572000" cy="257175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Normal </a:t>
            </a:r>
            <a:r>
              <a:rPr lang="en-US" altLang="ko-KR" dirty="0" smtClean="0"/>
              <a:t>Map </a:t>
            </a:r>
            <a:r>
              <a:rPr lang="ko-KR" altLang="en-US" dirty="0" smtClean="0"/>
              <a:t>개념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dirty="0" smtClean="0"/>
              <a:t>물체의 질감을 형성하는 요소는 다양함</a:t>
            </a:r>
            <a:endParaRPr lang="en-US" altLang="ko-KR" dirty="0" smtClean="0"/>
          </a:p>
          <a:p>
            <a:pPr marL="514342" lvl="1" indent="-171450">
              <a:buFont typeface="Arial" panose="020B0604020202020204" pitchFamily="34" charset="0"/>
              <a:buChar char="•"/>
            </a:pPr>
            <a:r>
              <a:rPr lang="ko-KR" altLang="en-US" dirty="0" smtClean="0"/>
              <a:t>표면의 색상 </a:t>
            </a:r>
            <a:r>
              <a:rPr lang="en-US" altLang="ko-KR" dirty="0" smtClean="0"/>
              <a:t>→ Diffuse Map (</a:t>
            </a:r>
            <a:r>
              <a:rPr lang="ko-KR" altLang="en-US" dirty="0" smtClean="0"/>
              <a:t>보통의 </a:t>
            </a:r>
            <a:r>
              <a:rPr lang="ko-KR" altLang="en-US" dirty="0" err="1" smtClean="0"/>
              <a:t>텍스쳐</a:t>
            </a:r>
            <a:r>
              <a:rPr lang="en-US" altLang="ko-KR" dirty="0" smtClean="0"/>
              <a:t>)</a:t>
            </a:r>
          </a:p>
          <a:p>
            <a:pPr marL="514342" lvl="1" indent="-171450">
              <a:buFont typeface="Arial" panose="020B0604020202020204" pitchFamily="34" charset="0"/>
              <a:buChar char="•"/>
            </a:pPr>
            <a:r>
              <a:rPr lang="ko-KR" altLang="en-US" dirty="0" smtClean="0"/>
              <a:t>표면의 깊이 </a:t>
            </a:r>
            <a:r>
              <a:rPr lang="en-US" altLang="ko-KR" dirty="0" smtClean="0"/>
              <a:t>→ Height Map</a:t>
            </a:r>
          </a:p>
          <a:p>
            <a:pPr marL="514342" lvl="1" indent="-171450">
              <a:buFont typeface="Arial" panose="020B0604020202020204" pitchFamily="34" charset="0"/>
              <a:buChar char="•"/>
            </a:pPr>
            <a:r>
              <a:rPr lang="ko-KR" altLang="en-US" dirty="0" smtClean="0"/>
              <a:t>표면의 굴곡 </a:t>
            </a:r>
            <a:r>
              <a:rPr lang="en-US" altLang="ko-KR" dirty="0" smtClean="0"/>
              <a:t>→ Normal Map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dirty="0" smtClean="0"/>
              <a:t>Normal Map: </a:t>
            </a:r>
            <a:r>
              <a:rPr lang="ko-KR" altLang="en-US" dirty="0" smtClean="0"/>
              <a:t>굴곡 정보를 갖는 </a:t>
            </a:r>
            <a:r>
              <a:rPr lang="ko-KR" altLang="en-US" dirty="0" err="1" smtClean="0"/>
              <a:t>텍스쳐</a:t>
            </a:r>
            <a:endParaRPr lang="en-US" altLang="ko-KR" dirty="0" smtClean="0"/>
          </a:p>
          <a:p>
            <a:pPr marL="514341" lvl="1" indent="-171450"/>
            <a:r>
              <a:rPr lang="ko-KR" altLang="en-US" dirty="0"/>
              <a:t>표면의 굴곡을 </a:t>
            </a:r>
            <a:r>
              <a:rPr lang="ko-KR" altLang="en-US" dirty="0" err="1"/>
              <a:t>법선벡터의</a:t>
            </a:r>
            <a:r>
              <a:rPr lang="ko-KR" altLang="en-US" dirty="0"/>
              <a:t> 방향으로 </a:t>
            </a:r>
            <a:r>
              <a:rPr lang="ko-KR" altLang="en-US" dirty="0" smtClean="0"/>
              <a:t>모델링</a:t>
            </a:r>
            <a:endParaRPr lang="en-US" altLang="ko-KR" dirty="0" smtClean="0"/>
          </a:p>
          <a:p>
            <a:pPr marL="514341" lvl="1" indent="-171450"/>
            <a:r>
              <a:rPr lang="en-US" altLang="ko-KR" dirty="0" smtClean="0"/>
              <a:t>RGB </a:t>
            </a:r>
            <a:r>
              <a:rPr lang="ko-KR" altLang="en-US" dirty="0" smtClean="0"/>
              <a:t>색상이 벡터의 </a:t>
            </a:r>
            <a:r>
              <a:rPr lang="en-US" altLang="ko-KR" dirty="0" smtClean="0"/>
              <a:t>XYZ</a:t>
            </a:r>
            <a:r>
              <a:rPr lang="ko-KR" altLang="en-US" dirty="0" smtClean="0"/>
              <a:t>에 대응</a:t>
            </a:r>
            <a:endParaRPr lang="en-US" altLang="ko-KR" dirty="0" smtClean="0"/>
          </a:p>
          <a:p>
            <a:pPr marL="171450" indent="-171450"/>
            <a:r>
              <a:rPr lang="ko-KR" altLang="en-US" dirty="0" smtClean="0"/>
              <a:t>광원 모델의 </a:t>
            </a:r>
            <a:r>
              <a:rPr lang="en-US" altLang="ko-KR" dirty="0" smtClean="0"/>
              <a:t>N</a:t>
            </a:r>
            <a:r>
              <a:rPr lang="ko-KR" altLang="en-US" dirty="0"/>
              <a:t> </a:t>
            </a:r>
            <a:r>
              <a:rPr lang="ko-KR" altLang="en-US" dirty="0" smtClean="0"/>
              <a:t>벡터를 </a:t>
            </a:r>
            <a:r>
              <a:rPr lang="en-US" altLang="ko-KR" dirty="0" smtClean="0"/>
              <a:t>Normal Map</a:t>
            </a:r>
            <a:r>
              <a:rPr lang="ko-KR" altLang="en-US" dirty="0" smtClean="0"/>
              <a:t>상의 값으로 대체</a:t>
            </a:r>
            <a:endParaRPr lang="en-US" altLang="ko-KR" dirty="0" smtClean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0242" y="5511833"/>
            <a:ext cx="6163516" cy="1091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204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조작 방법</a:t>
            </a:r>
            <a:endParaRPr lang="en-US" dirty="0"/>
          </a:p>
        </p:txBody>
      </p:sp>
      <p:pic>
        <p:nvPicPr>
          <p:cNvPr id="8" name="내용 개체 틀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87788" y="941192"/>
            <a:ext cx="4629150" cy="4439041"/>
          </a:xfrm>
          <a:prstGeom prst="rect">
            <a:avLst/>
          </a:prstGeom>
        </p:spPr>
      </p:pic>
      <p:sp>
        <p:nvSpPr>
          <p:cNvPr id="3" name="내용 개체 틀 2"/>
          <p:cNvSpPr>
            <a:spLocks noGrp="1"/>
          </p:cNvSpPr>
          <p:nvPr>
            <p:ph type="body" sz="half" idx="2"/>
          </p:nvPr>
        </p:nvSpPr>
        <p:spPr>
          <a:xfrm>
            <a:off x="267019" y="1109054"/>
            <a:ext cx="3312000" cy="5570419"/>
          </a:xfrm>
        </p:spPr>
        <p:txBody>
          <a:bodyPr>
            <a:normAutofit/>
          </a:bodyPr>
          <a:lstStyle/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/>
              <a:t>커서 조작</a:t>
            </a:r>
            <a:endParaRPr lang="en-US" dirty="0" smtClean="0"/>
          </a:p>
          <a:p>
            <a:pPr marL="628642" lvl="1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sz="1400" dirty="0" smtClean="0"/>
              <a:t>IJKL : </a:t>
            </a:r>
            <a:r>
              <a:rPr lang="ko-KR" altLang="en-US" sz="1400" dirty="0" smtClean="0"/>
              <a:t>커서 이동</a:t>
            </a:r>
            <a:endParaRPr lang="en-US" altLang="ko-KR" sz="1400" dirty="0" smtClean="0"/>
          </a:p>
          <a:p>
            <a:pPr marL="628642" lvl="1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C : </a:t>
            </a:r>
            <a:r>
              <a:rPr lang="ko-KR" altLang="en-US" sz="1400" dirty="0"/>
              <a:t>커서를 시계방향으로 </a:t>
            </a:r>
            <a:r>
              <a:rPr lang="ko-KR" altLang="en-US" sz="1400" dirty="0" smtClean="0"/>
              <a:t>회전</a:t>
            </a:r>
            <a:endParaRPr lang="en-US" altLang="ko-KR" sz="1400" dirty="0" smtClean="0"/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/>
              <a:t>큐브 조작</a:t>
            </a:r>
            <a:endParaRPr lang="en-US" altLang="ko-KR" dirty="0" smtClean="0"/>
          </a:p>
          <a:p>
            <a:pPr marL="628642" lvl="1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sz="1400" dirty="0" smtClean="0"/>
              <a:t>ZX : </a:t>
            </a:r>
            <a:r>
              <a:rPr lang="ko-KR" altLang="en-US" sz="1400" dirty="0" smtClean="0"/>
              <a:t>큐브 회전</a:t>
            </a:r>
            <a:endParaRPr lang="en-US" altLang="ko-KR" sz="1400" dirty="0" smtClean="0"/>
          </a:p>
          <a:p>
            <a:pPr marL="628642" lvl="1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sz="1400" dirty="0" smtClean="0"/>
              <a:t>T : </a:t>
            </a:r>
            <a:r>
              <a:rPr lang="ko-KR" altLang="en-US" sz="1400" dirty="0" smtClean="0"/>
              <a:t>큐브 초기화</a:t>
            </a:r>
            <a:endParaRPr lang="en-US" altLang="ko-KR" sz="1400" dirty="0" smtClean="0"/>
          </a:p>
          <a:p>
            <a:pPr marL="628642" lvl="1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sz="1400" dirty="0" smtClean="0"/>
              <a:t>Y : </a:t>
            </a:r>
            <a:r>
              <a:rPr lang="ko-KR" altLang="en-US" sz="1400" dirty="0" smtClean="0"/>
              <a:t>게임 시작 </a:t>
            </a:r>
            <a:r>
              <a:rPr lang="en-US" altLang="ko-KR" sz="1400" dirty="0" smtClean="0"/>
              <a:t>(20</a:t>
            </a:r>
            <a:r>
              <a:rPr lang="ko-KR" altLang="en-US" sz="1400" dirty="0" smtClean="0"/>
              <a:t>번 섞음</a:t>
            </a:r>
            <a:r>
              <a:rPr lang="en-US" altLang="ko-KR" sz="1400" dirty="0" smtClean="0"/>
              <a:t>)</a:t>
            </a:r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/>
              <a:t>시점 이동</a:t>
            </a:r>
            <a:endParaRPr lang="en-US" altLang="ko-KR" dirty="0"/>
          </a:p>
          <a:p>
            <a:pPr marL="628642" lvl="1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WASD : </a:t>
            </a:r>
            <a:r>
              <a:rPr lang="ko-KR" altLang="en-US" sz="1400" dirty="0"/>
              <a:t>카메라 이동</a:t>
            </a:r>
            <a:endParaRPr lang="en-US" altLang="ko-KR" sz="1400" dirty="0"/>
          </a:p>
          <a:p>
            <a:pPr marL="628642" lvl="1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QE : </a:t>
            </a:r>
            <a:r>
              <a:rPr lang="ko-KR" altLang="en-US" sz="1400" dirty="0"/>
              <a:t>카메라 회전</a:t>
            </a:r>
            <a:endParaRPr lang="en-US" altLang="ko-KR" sz="1400" dirty="0"/>
          </a:p>
          <a:p>
            <a:pPr marL="628642" lvl="1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RF : </a:t>
            </a:r>
            <a:r>
              <a:rPr lang="ko-KR" altLang="en-US" sz="1400" dirty="0"/>
              <a:t>카메라 높이 </a:t>
            </a:r>
            <a:r>
              <a:rPr lang="ko-KR" altLang="en-US" sz="1400" dirty="0" smtClean="0"/>
              <a:t>변경</a:t>
            </a:r>
            <a:endParaRPr lang="en-US" altLang="ko-KR" sz="1400" dirty="0"/>
          </a:p>
          <a:p>
            <a:pPr marL="628642" lvl="1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Enter : </a:t>
            </a:r>
            <a:r>
              <a:rPr lang="ko-KR" altLang="en-US" sz="1400" dirty="0"/>
              <a:t>카메라 </a:t>
            </a:r>
            <a:r>
              <a:rPr lang="ko-KR" altLang="en-US" sz="1400" dirty="0" smtClean="0"/>
              <a:t>초기화</a:t>
            </a:r>
            <a:endParaRPr lang="en-US" altLang="ko-KR" sz="1400" dirty="0" smtClean="0"/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/>
              <a:t>기타</a:t>
            </a:r>
            <a:endParaRPr lang="en-US" altLang="ko-KR" dirty="0" smtClean="0"/>
          </a:p>
          <a:p>
            <a:pPr marL="628642" lvl="1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sz="1400" dirty="0" smtClean="0"/>
              <a:t>` (</a:t>
            </a:r>
            <a:r>
              <a:rPr lang="en-US" sz="1400" dirty="0" err="1" smtClean="0"/>
              <a:t>Backtick</a:t>
            </a:r>
            <a:r>
              <a:rPr lang="en-US" sz="1400" dirty="0" smtClean="0"/>
              <a:t>) : </a:t>
            </a:r>
            <a:r>
              <a:rPr lang="ko-KR" altLang="en-US" sz="1400" dirty="0" err="1" smtClean="0"/>
              <a:t>치트</a:t>
            </a:r>
            <a:r>
              <a:rPr lang="ko-KR" altLang="en-US" sz="1400" dirty="0" smtClean="0"/>
              <a:t> 모드 </a:t>
            </a:r>
            <a:r>
              <a:rPr lang="en-US" altLang="ko-KR" sz="1400" dirty="0" smtClean="0"/>
              <a:t>(</a:t>
            </a:r>
            <a:r>
              <a:rPr lang="ko-KR" altLang="en-US" sz="1400" dirty="0" smtClean="0"/>
              <a:t>게임 시작 시 </a:t>
            </a:r>
            <a:r>
              <a:rPr lang="en-US" altLang="ko-KR" sz="1400" dirty="0" smtClean="0"/>
              <a:t>1</a:t>
            </a:r>
            <a:r>
              <a:rPr lang="ko-KR" altLang="en-US" sz="1400" dirty="0" smtClean="0"/>
              <a:t>번만 섞음</a:t>
            </a:r>
            <a:r>
              <a:rPr lang="en-US" altLang="ko-KR" sz="1400" dirty="0" smtClean="0"/>
              <a:t>)</a:t>
            </a:r>
            <a:endParaRPr lang="en-US" sz="1400" dirty="0"/>
          </a:p>
        </p:txBody>
      </p:sp>
      <p:sp>
        <p:nvSpPr>
          <p:cNvPr id="9" name="타원 8"/>
          <p:cNvSpPr/>
          <p:nvPr/>
        </p:nvSpPr>
        <p:spPr>
          <a:xfrm>
            <a:off x="5512524" y="2834826"/>
            <a:ext cx="935985" cy="93598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448509" y="5765074"/>
            <a:ext cx="5437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/>
              <a:t>커서</a:t>
            </a:r>
            <a:endParaRPr lang="en-US" sz="1600" dirty="0" err="1" smtClean="0"/>
          </a:p>
        </p:txBody>
      </p:sp>
      <p:cxnSp>
        <p:nvCxnSpPr>
          <p:cNvPr id="12" name="직선 화살표 연결선 11"/>
          <p:cNvCxnSpPr>
            <a:stCxn id="10" idx="0"/>
            <a:endCxn id="9" idx="4"/>
          </p:cNvCxnSpPr>
          <p:nvPr/>
        </p:nvCxnSpPr>
        <p:spPr>
          <a:xfrm flipH="1" flipV="1">
            <a:off x="5980517" y="3770811"/>
            <a:ext cx="739862" cy="1994263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2694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Normal </a:t>
            </a:r>
            <a:r>
              <a:rPr lang="en-US" altLang="ko-KR" dirty="0" smtClean="0"/>
              <a:t>Mapping </a:t>
            </a:r>
            <a:r>
              <a:rPr lang="ko-KR" altLang="en-US" dirty="0" err="1" smtClean="0"/>
              <a:t>셰이더</a:t>
            </a:r>
            <a:endParaRPr lang="ko-KR" altLang="en-US" dirty="0"/>
          </a:p>
        </p:txBody>
      </p:sp>
      <p:pic>
        <p:nvPicPr>
          <p:cNvPr id="5" name="그림 개체 틀 4"/>
          <p:cNvPicPr>
            <a:picLocks noGrp="1" noChangeAspect="1"/>
          </p:cNvPicPr>
          <p:nvPr>
            <p:ph sz="half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552" y="3900926"/>
            <a:ext cx="2917908" cy="2547974"/>
          </a:xfrm>
        </p:spPr>
      </p:pic>
      <p:sp>
        <p:nvSpPr>
          <p:cNvPr id="4" name="텍스트 개체 틀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dirty="0" smtClean="0"/>
              <a:t>Normal Map</a:t>
            </a:r>
            <a:r>
              <a:rPr lang="ko-KR" altLang="en-US" dirty="0" smtClean="0"/>
              <a:t>을 추가로 활용한 </a:t>
            </a:r>
            <a:r>
              <a:rPr lang="ko-KR" altLang="en-US" dirty="0" err="1" smtClean="0"/>
              <a:t>셰이더</a:t>
            </a:r>
            <a:endParaRPr lang="en-US" altLang="ko-KR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dirty="0" smtClean="0"/>
              <a:t>평면이지만 그 위에 올록볼록한 질감을 구현</a:t>
            </a:r>
            <a:endParaRPr lang="en-US" altLang="ko-KR" dirty="0"/>
          </a:p>
          <a:p>
            <a:pPr marL="514341" lvl="1" indent="-171450"/>
            <a:r>
              <a:rPr lang="ko-KR" altLang="en-US" dirty="0" smtClean="0"/>
              <a:t>정점의 </a:t>
            </a:r>
            <a:r>
              <a:rPr lang="ko-KR" altLang="en-US" dirty="0"/>
              <a:t>개수는 그대로지만 더 </a:t>
            </a:r>
            <a:r>
              <a:rPr lang="ko-KR" altLang="en-US" dirty="0" smtClean="0"/>
              <a:t>입체적인 묘사 가능</a:t>
            </a:r>
            <a:endParaRPr lang="en-US" altLang="ko-KR" dirty="0" smtClean="0"/>
          </a:p>
          <a:p>
            <a:pPr marL="171450" indent="-171450"/>
            <a:r>
              <a:rPr lang="ko-KR" altLang="en-US" dirty="0" smtClean="0"/>
              <a:t>한계</a:t>
            </a:r>
            <a:r>
              <a:rPr lang="en-US" altLang="ko-KR" dirty="0" smtClean="0"/>
              <a:t>:</a:t>
            </a:r>
            <a:r>
              <a:rPr lang="ko-KR" altLang="en-US" dirty="0" smtClean="0"/>
              <a:t> 비스듬히 보면 눈속임이 도드라짐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247" y="1149053"/>
            <a:ext cx="1440000" cy="14400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3158" y="1168000"/>
            <a:ext cx="1440000" cy="1440000"/>
          </a:xfrm>
          <a:prstGeom prst="rect">
            <a:avLst/>
          </a:prstGeom>
        </p:spPr>
      </p:pic>
      <p:sp>
        <p:nvSpPr>
          <p:cNvPr id="9" name="십자형 8"/>
          <p:cNvSpPr/>
          <p:nvPr/>
        </p:nvSpPr>
        <p:spPr>
          <a:xfrm>
            <a:off x="2017902" y="1510274"/>
            <a:ext cx="609600" cy="609600"/>
          </a:xfrm>
          <a:prstGeom prst="plus">
            <a:avLst>
              <a:gd name="adj" fmla="val 37121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2159" y="3750692"/>
            <a:ext cx="2532834" cy="2545154"/>
          </a:xfrm>
          <a:prstGeom prst="rect">
            <a:avLst/>
          </a:prstGeom>
        </p:spPr>
      </p:pic>
      <p:sp>
        <p:nvSpPr>
          <p:cNvPr id="3" name="등호 2"/>
          <p:cNvSpPr/>
          <p:nvPr/>
        </p:nvSpPr>
        <p:spPr>
          <a:xfrm rot="5400000">
            <a:off x="1772247" y="2731789"/>
            <a:ext cx="1018903" cy="1018903"/>
          </a:xfrm>
          <a:prstGeom prst="mathEqual">
            <a:avLst>
              <a:gd name="adj1" fmla="val 14973"/>
              <a:gd name="adj2" fmla="val 11760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1171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6" name="직선 연결선 45"/>
          <p:cNvCxnSpPr/>
          <p:nvPr/>
        </p:nvCxnSpPr>
        <p:spPr>
          <a:xfrm>
            <a:off x="8734698" y="4135683"/>
            <a:ext cx="0" cy="850875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  <a:headEnd type="none" w="med" len="med"/>
            <a:tailEnd type="none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0" name="직사각형 29"/>
          <p:cNvSpPr/>
          <p:nvPr/>
        </p:nvSpPr>
        <p:spPr>
          <a:xfrm>
            <a:off x="4603670" y="3198896"/>
            <a:ext cx="5164706" cy="3532830"/>
          </a:xfrm>
          <a:prstGeom prst="rect">
            <a:avLst/>
          </a:prstGeom>
          <a:blipFill dpi="0" rotWithShape="1">
            <a:blip r:embed="rId2">
              <a:alphaModFix amt="40000"/>
            </a:blip>
            <a:srcRect/>
            <a:stretch>
              <a:fillRect/>
            </a:stretch>
          </a:blipFill>
          <a:scene3d>
            <a:camera prst="isometricOffAxis1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직선 연결선 15"/>
          <p:cNvCxnSpPr/>
          <p:nvPr/>
        </p:nvCxnSpPr>
        <p:spPr>
          <a:xfrm>
            <a:off x="6710498" y="3509554"/>
            <a:ext cx="0" cy="1436915"/>
          </a:xfrm>
          <a:prstGeom prst="line">
            <a:avLst/>
          </a:prstGeom>
          <a:ln w="38100">
            <a:solidFill>
              <a:srgbClr val="FF0000"/>
            </a:solidFill>
            <a:prstDash val="dash"/>
            <a:headEnd type="none" w="med" len="med"/>
            <a:tailEnd type="none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2" name="직사각형 31"/>
          <p:cNvSpPr/>
          <p:nvPr/>
        </p:nvSpPr>
        <p:spPr>
          <a:xfrm>
            <a:off x="4605666" y="4026715"/>
            <a:ext cx="5164706" cy="3532830"/>
          </a:xfrm>
          <a:prstGeom prst="rect">
            <a:avLst/>
          </a:prstGeom>
          <a:blipFill dpi="0" rotWithShape="1">
            <a:blip r:embed="rId2">
              <a:alphaModFix amt="70000"/>
            </a:blip>
            <a:srcRect/>
            <a:stretch>
              <a:fillRect/>
            </a:stretch>
          </a:blipFill>
          <a:scene3d>
            <a:camera prst="isometricOffAxis1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Parallax Mapping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190833" y="1077747"/>
            <a:ext cx="4823868" cy="5099217"/>
          </a:xfrm>
        </p:spPr>
        <p:txBody>
          <a:bodyPr>
            <a:normAutofit/>
          </a:bodyPr>
          <a:lstStyle/>
          <a:p>
            <a:r>
              <a:rPr lang="en-US" dirty="0" smtClean="0"/>
              <a:t>Normal Map</a:t>
            </a:r>
            <a:r>
              <a:rPr lang="ko-KR" altLang="en-US" dirty="0" smtClean="0"/>
              <a:t>의 한계를 보완하는 기법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비스듬히 봐도 입체적으로 보인다</a:t>
            </a:r>
            <a:endParaRPr lang="en-US" altLang="ko-KR" dirty="0" smtClean="0"/>
          </a:p>
          <a:p>
            <a:r>
              <a:rPr lang="ko-KR" altLang="en-US" dirty="0" smtClean="0"/>
              <a:t>가상의 깊이 정보</a:t>
            </a:r>
            <a:r>
              <a:rPr lang="en-US" altLang="ko-KR" dirty="0" smtClean="0"/>
              <a:t>(Height Map)</a:t>
            </a:r>
            <a:r>
              <a:rPr lang="ko-KR" altLang="en-US" dirty="0" smtClean="0"/>
              <a:t>를 고려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깊이가 있기 때문에</a:t>
            </a:r>
            <a:r>
              <a:rPr lang="en-US" altLang="ko-KR" dirty="0" smtClean="0"/>
              <a:t>, </a:t>
            </a:r>
            <a:r>
              <a:rPr lang="ko-KR" altLang="en-US" dirty="0" smtClean="0"/>
              <a:t>보는 방향</a:t>
            </a:r>
            <a:r>
              <a:rPr lang="en-US" altLang="ko-KR" dirty="0" smtClean="0"/>
              <a:t>(V)</a:t>
            </a:r>
            <a:r>
              <a:rPr lang="ko-KR" altLang="en-US" dirty="0" smtClean="0"/>
              <a:t>에 따라 실제로 보게 되는 지점이 달라진다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어떤 좌표 </a:t>
            </a:r>
            <a:r>
              <a:rPr lang="en-US" altLang="ko-KR" dirty="0" smtClean="0"/>
              <a:t>T</a:t>
            </a:r>
            <a:r>
              <a:rPr lang="en-US" altLang="ko-KR" baseline="-25000" dirty="0" smtClean="0"/>
              <a:t>0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Fragment </a:t>
            </a:r>
            <a:r>
              <a:rPr lang="ko-KR" altLang="en-US" dirty="0" smtClean="0"/>
              <a:t>색상을 결정할 때</a:t>
            </a:r>
            <a:r>
              <a:rPr lang="en-US" altLang="ko-KR" dirty="0" smtClean="0"/>
              <a:t>,</a:t>
            </a:r>
            <a:br>
              <a:rPr lang="en-US" altLang="ko-KR" dirty="0" smtClean="0"/>
            </a:br>
            <a:r>
              <a:rPr lang="en-US" altLang="ko-KR" dirty="0" smtClean="0"/>
              <a:t>T</a:t>
            </a:r>
            <a:r>
              <a:rPr lang="en-US" altLang="ko-KR" baseline="-25000" dirty="0" smtClean="0"/>
              <a:t>0</a:t>
            </a:r>
            <a:r>
              <a:rPr lang="ko-KR" altLang="en-US" dirty="0" smtClean="0"/>
              <a:t>의 </a:t>
            </a:r>
            <a:r>
              <a:rPr lang="ko-KR" altLang="en-US" dirty="0" err="1" smtClean="0"/>
              <a:t>텍스쳐</a:t>
            </a:r>
            <a:r>
              <a:rPr lang="ko-KR" altLang="en-US" dirty="0" smtClean="0"/>
              <a:t> 색상이 아니라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 smtClean="0"/>
              <a:t>실제 보이는 지점</a:t>
            </a:r>
            <a:r>
              <a:rPr lang="en-US" altLang="ko-KR" dirty="0" smtClean="0"/>
              <a:t>(T</a:t>
            </a:r>
            <a:r>
              <a:rPr lang="en-US" altLang="ko-KR" baseline="-25000" dirty="0" smtClean="0"/>
              <a:t>P</a:t>
            </a:r>
            <a:r>
              <a:rPr lang="en-US" altLang="ko-KR" dirty="0" smtClean="0"/>
              <a:t>)</a:t>
            </a:r>
            <a:r>
              <a:rPr lang="ko-KR" altLang="en-US" dirty="0" smtClean="0"/>
              <a:t>의 색상을 가져와야 한다</a:t>
            </a:r>
            <a:endParaRPr lang="en-US" altLang="ko-KR" dirty="0" smtClean="0"/>
          </a:p>
          <a:p>
            <a:r>
              <a:rPr lang="en-US" altLang="ko-KR" dirty="0" smtClean="0"/>
              <a:t>Parallax Mapping</a:t>
            </a:r>
            <a:r>
              <a:rPr lang="ko-KR" altLang="en-US" dirty="0" smtClean="0"/>
              <a:t>은 </a:t>
            </a:r>
            <a:r>
              <a:rPr lang="en-US" altLang="ko-KR" dirty="0" smtClean="0"/>
              <a:t>T</a:t>
            </a:r>
            <a:r>
              <a:rPr lang="en-US" altLang="ko-KR" baseline="-25000" dirty="0" smtClean="0"/>
              <a:t>P</a:t>
            </a:r>
            <a:r>
              <a:rPr lang="ko-KR" altLang="en-US" dirty="0" smtClean="0"/>
              <a:t>의 좌표를 추정하는 방법</a:t>
            </a:r>
            <a:endParaRPr lang="en-US" altLang="ko-KR" dirty="0" smtClean="0"/>
          </a:p>
          <a:p>
            <a:pPr lvl="1"/>
            <a:endParaRPr lang="en-US" altLang="ko-KR" dirty="0" smtClean="0"/>
          </a:p>
        </p:txBody>
      </p:sp>
      <p:pic>
        <p:nvPicPr>
          <p:cNvPr id="5" name="그림 개체 틀 4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0041" y="1168324"/>
            <a:ext cx="3913959" cy="2459031"/>
          </a:xfrm>
        </p:spPr>
      </p:pic>
      <p:cxnSp>
        <p:nvCxnSpPr>
          <p:cNvPr id="17" name="직선 연결선 16"/>
          <p:cNvCxnSpPr/>
          <p:nvPr/>
        </p:nvCxnSpPr>
        <p:spPr>
          <a:xfrm>
            <a:off x="5878283" y="2495005"/>
            <a:ext cx="0" cy="3681959"/>
          </a:xfrm>
          <a:prstGeom prst="line">
            <a:avLst/>
          </a:prstGeom>
          <a:ln w="38100">
            <a:solidFill>
              <a:srgbClr val="00FFFF"/>
            </a:solidFill>
            <a:prstDash val="dash"/>
            <a:headEnd type="none" w="med" len="med"/>
            <a:tailEnd type="none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/>
          <p:nvPr/>
        </p:nvCxnSpPr>
        <p:spPr>
          <a:xfrm flipH="1">
            <a:off x="5898148" y="4946470"/>
            <a:ext cx="792486" cy="1230494"/>
          </a:xfrm>
          <a:prstGeom prst="straightConnector1">
            <a:avLst/>
          </a:prstGeom>
          <a:ln w="38100">
            <a:solidFill>
              <a:srgbClr val="7030A0"/>
            </a:solidFill>
            <a:headEnd type="oval" w="med" len="med"/>
            <a:tailEnd type="triangle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8044912" y="3857438"/>
            <a:ext cx="9589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/>
              <a:t>실제 표면</a:t>
            </a:r>
            <a:endParaRPr lang="en-US" sz="1600" dirty="0" err="1" smtClean="0"/>
          </a:p>
        </p:txBody>
      </p:sp>
      <p:sp>
        <p:nvSpPr>
          <p:cNvPr id="42" name="TextBox 41"/>
          <p:cNvSpPr txBox="1"/>
          <p:nvPr/>
        </p:nvSpPr>
        <p:spPr>
          <a:xfrm>
            <a:off x="6752378" y="6416992"/>
            <a:ext cx="23278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/>
              <a:t>가상의 깊이가 고려된 표면</a:t>
            </a:r>
            <a:endParaRPr lang="en-US" sz="1600" dirty="0" err="1" smtClean="0"/>
          </a:p>
        </p:txBody>
      </p:sp>
      <p:cxnSp>
        <p:nvCxnSpPr>
          <p:cNvPr id="44" name="직선 연결선 43"/>
          <p:cNvCxnSpPr/>
          <p:nvPr/>
        </p:nvCxnSpPr>
        <p:spPr>
          <a:xfrm>
            <a:off x="4145280" y="4835822"/>
            <a:ext cx="0" cy="850875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  <a:headEnd type="none" w="med" len="med"/>
            <a:tailEnd type="none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5" name="직선 연결선 44"/>
          <p:cNvCxnSpPr/>
          <p:nvPr/>
        </p:nvCxnSpPr>
        <p:spPr>
          <a:xfrm>
            <a:off x="5651863" y="5832287"/>
            <a:ext cx="0" cy="850875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  <a:headEnd type="none" w="med" len="med"/>
            <a:tailEnd type="none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6307196" y="4577513"/>
            <a:ext cx="3834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T</a:t>
            </a:r>
            <a:r>
              <a:rPr lang="en-US" sz="1600" b="1" baseline="-25000" dirty="0" smtClean="0"/>
              <a:t>0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6039942" y="6013200"/>
            <a:ext cx="3882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T</a:t>
            </a:r>
            <a:r>
              <a:rPr lang="en-US" sz="1600" b="1" baseline="-25000" dirty="0" smtClean="0"/>
              <a:t>P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6925839" y="3885919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</a:rPr>
              <a:t>V</a:t>
            </a:r>
            <a:endParaRPr lang="en-US" sz="1600" b="1" baseline="-25000" dirty="0" smtClean="0">
              <a:solidFill>
                <a:srgbClr val="00B050"/>
              </a:solidFill>
            </a:endParaRPr>
          </a:p>
        </p:txBody>
      </p:sp>
      <p:cxnSp>
        <p:nvCxnSpPr>
          <p:cNvPr id="26" name="직선 화살표 연결선 25"/>
          <p:cNvCxnSpPr>
            <a:stCxn id="54" idx="3"/>
          </p:cNvCxnSpPr>
          <p:nvPr/>
        </p:nvCxnSpPr>
        <p:spPr>
          <a:xfrm flipH="1">
            <a:off x="6710500" y="4055196"/>
            <a:ext cx="536261" cy="891273"/>
          </a:xfrm>
          <a:prstGeom prst="straightConnector1">
            <a:avLst/>
          </a:prstGeom>
          <a:ln w="38100">
            <a:solidFill>
              <a:srgbClr val="00B050"/>
            </a:solidFill>
            <a:headEnd type="none" w="med" len="med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8478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Parallax Mapping</a:t>
            </a:r>
            <a:r>
              <a:rPr lang="ko-KR" altLang="en-US" dirty="0" smtClean="0"/>
              <a:t>과 </a:t>
            </a:r>
            <a:r>
              <a:rPr lang="en-US" altLang="ko-KR" dirty="0" smtClean="0"/>
              <a:t>Normal Mapping</a:t>
            </a:r>
            <a:r>
              <a:rPr lang="ko-KR" altLang="en-US" dirty="0" smtClean="0"/>
              <a:t> 비교</a:t>
            </a:r>
            <a:endParaRPr 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idx="1"/>
          </p:nvPr>
        </p:nvSpPr>
        <p:spPr>
          <a:xfrm>
            <a:off x="-48244" y="1066692"/>
            <a:ext cx="4320000" cy="823912"/>
          </a:xfrm>
        </p:spPr>
        <p:txBody>
          <a:bodyPr/>
          <a:lstStyle/>
          <a:p>
            <a:pPr algn="r"/>
            <a:r>
              <a:rPr lang="en-US" dirty="0" smtClean="0"/>
              <a:t>Parallax Mapping</a:t>
            </a:r>
            <a:endParaRPr 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3"/>
          </p:nvPr>
        </p:nvSpPr>
        <p:spPr>
          <a:xfrm>
            <a:off x="4467495" y="1066692"/>
            <a:ext cx="4320000" cy="823912"/>
          </a:xfrm>
        </p:spPr>
        <p:txBody>
          <a:bodyPr/>
          <a:lstStyle/>
          <a:p>
            <a:r>
              <a:rPr lang="en-US" dirty="0" smtClean="0"/>
              <a:t>Normal Mapping</a:t>
            </a:r>
            <a:endParaRPr lang="en-US" dirty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486" y="2057296"/>
            <a:ext cx="8705028" cy="5076366"/>
          </a:xfrm>
          <a:prstGeom prst="rect">
            <a:avLst/>
          </a:prstGeom>
        </p:spPr>
      </p:pic>
      <p:sp>
        <p:nvSpPr>
          <p:cNvPr id="15" name="타원 14"/>
          <p:cNvSpPr/>
          <p:nvPr/>
        </p:nvSpPr>
        <p:spPr>
          <a:xfrm>
            <a:off x="4467495" y="2865120"/>
            <a:ext cx="1419497" cy="141949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타원 15"/>
          <p:cNvSpPr/>
          <p:nvPr/>
        </p:nvSpPr>
        <p:spPr>
          <a:xfrm>
            <a:off x="3047998" y="2778034"/>
            <a:ext cx="1419497" cy="141949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36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smtClean="0"/>
              <a:t>감사합니다</a:t>
            </a:r>
            <a:endParaRPr lang="en-US" dirty="0"/>
          </a:p>
        </p:txBody>
      </p:sp>
      <p:sp>
        <p:nvSpPr>
          <p:cNvPr id="5" name="부제목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508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pic>
        <p:nvPicPr>
          <p:cNvPr id="7" name="20160610_21183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19300" y="1069975"/>
            <a:ext cx="5106988" cy="5106988"/>
          </a:xfrm>
        </p:spPr>
      </p:pic>
      <p:sp>
        <p:nvSpPr>
          <p:cNvPr id="2" name="TextBox 1"/>
          <p:cNvSpPr txBox="1"/>
          <p:nvPr/>
        </p:nvSpPr>
        <p:spPr>
          <a:xfrm>
            <a:off x="3444543" y="6176963"/>
            <a:ext cx="22549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 smtClean="0"/>
              <a:t>Debug\cg2016-team4.exe </a:t>
            </a:r>
            <a:r>
              <a:rPr lang="ko-KR" altLang="en-US" sz="1200" dirty="0" smtClean="0"/>
              <a:t>실행</a:t>
            </a:r>
            <a:endParaRPr lang="en-US" sz="1200" dirty="0" err="1" smtClean="0"/>
          </a:p>
        </p:txBody>
      </p:sp>
    </p:spTree>
    <p:extLst>
      <p:ext uri="{BB962C8B-B14F-4D97-AF65-F5344CB8AC3E}">
        <p14:creationId xmlns:p14="http://schemas.microsoft.com/office/powerpoint/2010/main" val="304143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Division of works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정성우</a:t>
            </a:r>
            <a:endParaRPr lang="en-US" altLang="ko-KR" dirty="0"/>
          </a:p>
          <a:p>
            <a:pPr lvl="1"/>
            <a:r>
              <a:rPr lang="ko-KR" altLang="en-US" dirty="0"/>
              <a:t>게임 개발 프레임워크 구현</a:t>
            </a:r>
            <a:endParaRPr lang="en-US" altLang="ko-KR" dirty="0"/>
          </a:p>
          <a:p>
            <a:r>
              <a:rPr lang="ko-KR" altLang="en-US" dirty="0"/>
              <a:t>김동환</a:t>
            </a:r>
            <a:endParaRPr lang="en-US" altLang="ko-KR" dirty="0"/>
          </a:p>
          <a:p>
            <a:pPr lvl="1"/>
            <a:r>
              <a:rPr lang="ko-KR" altLang="en-US" dirty="0"/>
              <a:t>게임 룰 구현</a:t>
            </a:r>
            <a:endParaRPr lang="en-US" altLang="ko-KR" dirty="0"/>
          </a:p>
          <a:p>
            <a:pPr lvl="1"/>
            <a:r>
              <a:rPr lang="ko-KR" altLang="en-US" dirty="0" err="1"/>
              <a:t>파티클</a:t>
            </a:r>
            <a:r>
              <a:rPr lang="ko-KR" altLang="en-US" dirty="0"/>
              <a:t> 애니메이션 구현</a:t>
            </a:r>
            <a:endParaRPr lang="en-US" altLang="ko-KR" dirty="0"/>
          </a:p>
          <a:p>
            <a:r>
              <a:rPr lang="ko-KR" altLang="en-US" dirty="0" err="1"/>
              <a:t>장혁재</a:t>
            </a:r>
            <a:endParaRPr lang="en-US" altLang="ko-KR" dirty="0"/>
          </a:p>
          <a:p>
            <a:pPr lvl="1"/>
            <a:r>
              <a:rPr lang="en-US" altLang="ko-KR" dirty="0" err="1" smtClean="0"/>
              <a:t>Shader</a:t>
            </a:r>
            <a:r>
              <a:rPr lang="en-US" altLang="ko-KR" dirty="0" smtClean="0"/>
              <a:t> </a:t>
            </a:r>
            <a:r>
              <a:rPr lang="ko-KR" altLang="en-US" dirty="0"/>
              <a:t>구현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743127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개발 프레임워크</a:t>
            </a:r>
            <a:endParaRPr 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발표자</a:t>
            </a:r>
            <a:r>
              <a:rPr lang="en-US" altLang="ko-KR" dirty="0"/>
              <a:t>: </a:t>
            </a:r>
            <a:r>
              <a:rPr lang="ko-KR" altLang="en-US" dirty="0"/>
              <a:t>정성우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081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개발 프레임워크</a:t>
            </a:r>
            <a:r>
              <a:rPr lang="en-US" altLang="ko-KR" dirty="0"/>
              <a:t>?</a:t>
            </a:r>
            <a:endParaRPr 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게임 개발에 필요한 기본적 요소들을 </a:t>
            </a:r>
            <a:r>
              <a:rPr lang="en-US" altLang="ko-KR" dirty="0"/>
              <a:t>API</a:t>
            </a:r>
            <a:r>
              <a:rPr lang="ko-KR" altLang="en-US" dirty="0"/>
              <a:t>화</a:t>
            </a:r>
            <a:endParaRPr lang="en-US" altLang="ko-KR" dirty="0"/>
          </a:p>
          <a:p>
            <a:r>
              <a:rPr lang="ko-KR" altLang="en-US" dirty="0"/>
              <a:t>팀 단위 작업의 용이성을 확보하기 위해 도입함</a:t>
            </a:r>
            <a:endParaRPr lang="en-US" altLang="ko-KR" dirty="0"/>
          </a:p>
          <a:p>
            <a:pPr lvl="1"/>
            <a:r>
              <a:rPr lang="ko-KR" altLang="en-US" dirty="0"/>
              <a:t>공통된 틀 내에서 작업</a:t>
            </a:r>
            <a:endParaRPr lang="en-US" altLang="ko-KR" dirty="0"/>
          </a:p>
          <a:p>
            <a:r>
              <a:rPr lang="ko-KR" altLang="en-US" dirty="0"/>
              <a:t>제공하는 </a:t>
            </a:r>
            <a:r>
              <a:rPr lang="ko-KR" altLang="en-US" dirty="0" smtClean="0"/>
              <a:t>기능들</a:t>
            </a:r>
            <a:r>
              <a:rPr lang="en-US" altLang="ko-KR" dirty="0" smtClean="0"/>
              <a:t>:</a:t>
            </a:r>
            <a:endParaRPr lang="en-US" altLang="ko-KR" dirty="0"/>
          </a:p>
          <a:p>
            <a:pPr lvl="1"/>
            <a:r>
              <a:rPr lang="en-US" altLang="ko-KR" dirty="0"/>
              <a:t>Vector</a:t>
            </a:r>
            <a:r>
              <a:rPr lang="ko-KR" altLang="en-US" dirty="0"/>
              <a:t>와 </a:t>
            </a:r>
            <a:r>
              <a:rPr lang="en-US" altLang="ko-KR" dirty="0"/>
              <a:t>Matrix </a:t>
            </a:r>
            <a:r>
              <a:rPr lang="ko-KR" altLang="en-US" dirty="0"/>
              <a:t>자료 구조와 </a:t>
            </a:r>
            <a:r>
              <a:rPr lang="ko-KR" altLang="en-US" dirty="0" smtClean="0"/>
              <a:t>연산자</a:t>
            </a:r>
            <a:endParaRPr lang="en-US" altLang="ko-KR" dirty="0"/>
          </a:p>
          <a:p>
            <a:pPr lvl="1"/>
            <a:r>
              <a:rPr lang="en-US" altLang="ko-KR" b="1" dirty="0"/>
              <a:t>Scene Graph</a:t>
            </a:r>
          </a:p>
          <a:p>
            <a:pPr lvl="1"/>
            <a:r>
              <a:rPr lang="en-US" altLang="ko-KR" dirty="0" err="1"/>
              <a:t>RubiksCube</a:t>
            </a:r>
            <a:r>
              <a:rPr lang="en-US" altLang="ko-KR" dirty="0"/>
              <a:t>, Block, Cursor </a:t>
            </a:r>
            <a:r>
              <a:rPr lang="ko-KR" altLang="en-US" dirty="0"/>
              <a:t>클래스 </a:t>
            </a:r>
            <a:r>
              <a:rPr lang="en-US" altLang="ko-KR" dirty="0"/>
              <a:t>– </a:t>
            </a:r>
            <a:r>
              <a:rPr lang="ko-KR" altLang="en-US" b="1" dirty="0"/>
              <a:t>트위스트</a:t>
            </a:r>
            <a:r>
              <a:rPr lang="en-US" altLang="ko-KR" dirty="0"/>
              <a:t>, </a:t>
            </a:r>
            <a:r>
              <a:rPr lang="ko-KR" altLang="en-US" dirty="0"/>
              <a:t>커서 등</a:t>
            </a:r>
            <a:endParaRPr lang="en-US" altLang="ko-KR" dirty="0"/>
          </a:p>
          <a:p>
            <a:pPr lvl="1"/>
            <a:r>
              <a:rPr lang="en-US" altLang="ko-KR" b="1" dirty="0"/>
              <a:t>Object-oriented OpenGL </a:t>
            </a:r>
            <a:r>
              <a:rPr lang="en-US" altLang="ko-KR" b="1" dirty="0" err="1" smtClean="0"/>
              <a:t>Shader</a:t>
            </a:r>
            <a:r>
              <a:rPr lang="en-US" altLang="ko-KR" b="1" dirty="0"/>
              <a:t> </a:t>
            </a:r>
            <a:r>
              <a:rPr lang="en-US" altLang="ko-KR" b="1" dirty="0" smtClean="0"/>
              <a:t>Wrapper</a:t>
            </a:r>
            <a:endParaRPr lang="en-US" altLang="ko-KR" b="1" dirty="0"/>
          </a:p>
          <a:p>
            <a:pPr lvl="1"/>
            <a:r>
              <a:rPr lang="en-US" altLang="ko-KR" dirty="0"/>
              <a:t>Event Driven Programming</a:t>
            </a:r>
          </a:p>
          <a:p>
            <a:pPr lvl="1"/>
            <a:r>
              <a:rPr lang="en-US" b="1" dirty="0"/>
              <a:t>Animation </a:t>
            </a:r>
            <a:r>
              <a:rPr lang="en-US" b="1" dirty="0" smtClean="0"/>
              <a:t>Manager</a:t>
            </a:r>
          </a:p>
          <a:p>
            <a:pPr marL="342891" lvl="1" indent="0">
              <a:buNone/>
            </a:pPr>
            <a:r>
              <a:rPr lang="en-US" altLang="ko-KR" sz="1200" dirty="0" smtClean="0"/>
              <a:t>※ </a:t>
            </a:r>
            <a:r>
              <a:rPr lang="ko-KR" altLang="en-US" sz="1200" dirty="0" smtClean="0"/>
              <a:t>모든 기능을 설명하려면 방대하기 때문에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핵심적인 몇 가지만 간단히 설명하겠습니다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380372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21" name="직선 연결선 2120"/>
          <p:cNvCxnSpPr>
            <a:endCxn id="9" idx="0"/>
          </p:cNvCxnSpPr>
          <p:nvPr/>
        </p:nvCxnSpPr>
        <p:spPr>
          <a:xfrm>
            <a:off x="2374501" y="2025205"/>
            <a:ext cx="0" cy="704784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  <a:headEnd type="none" w="med" len="med"/>
            <a:tailEnd type="none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7" name="직선 연결선 46"/>
          <p:cNvCxnSpPr>
            <a:cxnSpLocks/>
            <a:stCxn id="14" idx="2"/>
            <a:endCxn id="10" idx="0"/>
          </p:cNvCxnSpPr>
          <p:nvPr/>
        </p:nvCxnSpPr>
        <p:spPr>
          <a:xfrm flipH="1">
            <a:off x="607435" y="5105067"/>
            <a:ext cx="1273693" cy="809484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  <a:headEnd type="none" w="med" len="med"/>
            <a:tailEnd type="none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9" name="직선 연결선 48"/>
          <p:cNvCxnSpPr>
            <a:cxnSpLocks/>
            <a:stCxn id="14" idx="2"/>
            <a:endCxn id="2" idx="0"/>
          </p:cNvCxnSpPr>
          <p:nvPr/>
        </p:nvCxnSpPr>
        <p:spPr>
          <a:xfrm flipH="1">
            <a:off x="1248956" y="5105067"/>
            <a:ext cx="632172" cy="786539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  <a:headEnd type="none" w="med" len="med"/>
            <a:tailEnd type="none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52" name="직선 연결선 51"/>
          <p:cNvCxnSpPr>
            <a:stCxn id="14" idx="2"/>
            <a:endCxn id="35" idx="0"/>
          </p:cNvCxnSpPr>
          <p:nvPr/>
        </p:nvCxnSpPr>
        <p:spPr>
          <a:xfrm flipH="1">
            <a:off x="1864511" y="5105067"/>
            <a:ext cx="16617" cy="786539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  <a:headEnd type="none" w="med" len="med"/>
            <a:tailEnd type="none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54" name="직선 연결선 53"/>
          <p:cNvCxnSpPr>
            <a:cxnSpLocks/>
            <a:stCxn id="14" idx="2"/>
            <a:endCxn id="5" idx="0"/>
          </p:cNvCxnSpPr>
          <p:nvPr/>
        </p:nvCxnSpPr>
        <p:spPr>
          <a:xfrm>
            <a:off x="1881128" y="5105067"/>
            <a:ext cx="1663616" cy="771841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  <a:headEnd type="none" w="med" len="med"/>
            <a:tailEnd type="none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56" name="직선 연결선 55"/>
          <p:cNvCxnSpPr>
            <a:cxnSpLocks/>
            <a:stCxn id="14" idx="2"/>
            <a:endCxn id="4" idx="0"/>
          </p:cNvCxnSpPr>
          <p:nvPr/>
        </p:nvCxnSpPr>
        <p:spPr>
          <a:xfrm>
            <a:off x="1881128" y="5105067"/>
            <a:ext cx="1120445" cy="817417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  <a:headEnd type="none" w="med" len="med"/>
            <a:tailEnd type="none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58" name="직선 연결선 57"/>
          <p:cNvCxnSpPr>
            <a:cxnSpLocks/>
            <a:stCxn id="14" idx="2"/>
            <a:endCxn id="3" idx="0"/>
          </p:cNvCxnSpPr>
          <p:nvPr/>
        </p:nvCxnSpPr>
        <p:spPr>
          <a:xfrm>
            <a:off x="1881128" y="5105067"/>
            <a:ext cx="547044" cy="802927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  <a:headEnd type="none" w="med" len="med"/>
            <a:tailEnd type="none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Scene Graph</a:t>
            </a:r>
          </a:p>
        </p:txBody>
      </p:sp>
      <p:sp>
        <p:nvSpPr>
          <p:cNvPr id="8" name="내용 개체 틀 7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altLang="ko-KR" b="1" dirty="0"/>
              <a:t>Scene Graph</a:t>
            </a:r>
            <a:r>
              <a:rPr lang="en-US" altLang="ko-KR" dirty="0"/>
              <a:t>: </a:t>
            </a:r>
            <a:r>
              <a:rPr lang="ko-KR" altLang="en-US" dirty="0" err="1"/>
              <a:t>좌표계의</a:t>
            </a:r>
            <a:r>
              <a:rPr lang="ko-KR" altLang="en-US" dirty="0"/>
              <a:t> </a:t>
            </a:r>
            <a:r>
              <a:rPr lang="en-US" altLang="ko-KR" dirty="0"/>
              <a:t>Tree </a:t>
            </a:r>
            <a:r>
              <a:rPr lang="ko-KR" altLang="en-US" dirty="0"/>
              <a:t>계층 구조</a:t>
            </a:r>
            <a:endParaRPr lang="en-US" altLang="ko-KR" dirty="0"/>
          </a:p>
          <a:p>
            <a:r>
              <a:rPr lang="ko-KR" altLang="en-US" dirty="0"/>
              <a:t>각각의 노드는 </a:t>
            </a:r>
            <a:r>
              <a:rPr lang="en-US" altLang="ko-KR" dirty="0"/>
              <a:t>Local </a:t>
            </a:r>
            <a:r>
              <a:rPr lang="ko-KR" altLang="en-US" dirty="0" err="1"/>
              <a:t>좌표계를</a:t>
            </a:r>
            <a:r>
              <a:rPr lang="ko-KR" altLang="en-US" dirty="0"/>
              <a:t> 가진다</a:t>
            </a:r>
            <a:endParaRPr lang="en-US" altLang="ko-KR" dirty="0"/>
          </a:p>
          <a:p>
            <a:r>
              <a:rPr lang="ko-KR" altLang="en-US" dirty="0"/>
              <a:t>노드 각각의 원점은 부모 </a:t>
            </a:r>
            <a:r>
              <a:rPr lang="ko-KR" altLang="en-US" dirty="0" err="1"/>
              <a:t>좌표계를</a:t>
            </a:r>
            <a:r>
              <a:rPr lang="ko-KR" altLang="en-US" dirty="0"/>
              <a:t> 기준으로 서술됨</a:t>
            </a:r>
            <a:endParaRPr lang="en-US" altLang="ko-KR" dirty="0"/>
          </a:p>
          <a:p>
            <a:pPr lvl="1"/>
            <a:r>
              <a:rPr lang="en-US" altLang="ko-KR" dirty="0"/>
              <a:t>e.g., “</a:t>
            </a:r>
            <a:r>
              <a:rPr lang="ko-KR" altLang="en-US" dirty="0"/>
              <a:t>부모 좌표계로부터 </a:t>
            </a:r>
            <a:r>
              <a:rPr lang="en-US" altLang="ko-KR" dirty="0"/>
              <a:t>(0, 3, 0)</a:t>
            </a:r>
            <a:r>
              <a:rPr lang="ko-KR" altLang="en-US" dirty="0"/>
              <a:t> 만큼 이동한 지점이 내 </a:t>
            </a:r>
            <a:r>
              <a:rPr lang="ko-KR" altLang="en-US" dirty="0" err="1"/>
              <a:t>좌표계의</a:t>
            </a:r>
            <a:r>
              <a:rPr lang="ko-KR" altLang="en-US" dirty="0"/>
              <a:t> 원점이다</a:t>
            </a:r>
            <a:r>
              <a:rPr lang="en-US" altLang="ko-KR" dirty="0"/>
              <a:t>”</a:t>
            </a:r>
          </a:p>
          <a:p>
            <a:r>
              <a:rPr lang="ko-KR" altLang="en-US" dirty="0"/>
              <a:t>부모 </a:t>
            </a:r>
            <a:r>
              <a:rPr lang="ko-KR" altLang="en-US" dirty="0" err="1"/>
              <a:t>좌표계</a:t>
            </a:r>
            <a:r>
              <a:rPr lang="ko-KR" altLang="en-US" dirty="0"/>
              <a:t> 상의 </a:t>
            </a:r>
            <a:r>
              <a:rPr lang="en-US" altLang="ko-KR" dirty="0"/>
              <a:t>Transform</a:t>
            </a:r>
            <a:r>
              <a:rPr lang="ko-KR" altLang="en-US" dirty="0"/>
              <a:t>이 자식에게 상속되어 적용됨</a:t>
            </a:r>
            <a:endParaRPr lang="en-US" altLang="ko-KR" dirty="0"/>
          </a:p>
          <a:p>
            <a:pPr lvl="1"/>
            <a:r>
              <a:rPr lang="en-US" altLang="ko-KR" dirty="0"/>
              <a:t>e.g., “</a:t>
            </a:r>
            <a:r>
              <a:rPr lang="ko-KR" altLang="en-US" dirty="0"/>
              <a:t>하나의 </a:t>
            </a:r>
            <a:r>
              <a:rPr lang="en-US" altLang="ko-KR" dirty="0"/>
              <a:t>Block</a:t>
            </a:r>
            <a:r>
              <a:rPr lang="ko-KR" altLang="en-US" dirty="0"/>
              <a:t> 노드를 회전하면</a:t>
            </a:r>
            <a:r>
              <a:rPr lang="en-US" altLang="ko-KR" dirty="0"/>
              <a:t>, </a:t>
            </a:r>
            <a:r>
              <a:rPr lang="ko-KR" altLang="en-US" dirty="0"/>
              <a:t>그 자식들인 </a:t>
            </a:r>
            <a:r>
              <a:rPr lang="en-US" altLang="ko-KR" dirty="0"/>
              <a:t>6</a:t>
            </a:r>
            <a:r>
              <a:rPr lang="ko-KR" altLang="en-US" dirty="0"/>
              <a:t>개의 평면</a:t>
            </a:r>
            <a:r>
              <a:rPr lang="en-US" altLang="ko-KR" dirty="0"/>
              <a:t> </a:t>
            </a:r>
            <a:r>
              <a:rPr lang="ko-KR" altLang="en-US" dirty="0"/>
              <a:t>또한 함께 회전한다</a:t>
            </a:r>
            <a:r>
              <a:rPr lang="en-US" altLang="ko-KR" dirty="0"/>
              <a:t>”</a:t>
            </a:r>
          </a:p>
          <a:p>
            <a:r>
              <a:rPr lang="ko-KR" altLang="en-US" dirty="0" err="1"/>
              <a:t>좌표계는</a:t>
            </a:r>
            <a:r>
              <a:rPr lang="ko-KR" altLang="en-US" dirty="0"/>
              <a:t> 변환 행렬의 형태로 표현</a:t>
            </a:r>
            <a:endParaRPr lang="en-US" altLang="ko-KR" dirty="0"/>
          </a:p>
        </p:txBody>
      </p:sp>
      <p:pic>
        <p:nvPicPr>
          <p:cNvPr id="9" name="Picture 2" descr="https://upload.wikimedia.org/wikipedia/commons/thumb/a/ae/Rubik's_cube_scrambled.svg/2000px-Rubik's_cube_scrambled.svg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3610" y="2729989"/>
            <a:ext cx="1101782" cy="1101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직선 연결선 21"/>
          <p:cNvCxnSpPr>
            <a:stCxn id="9" idx="2"/>
            <a:endCxn id="12" idx="0"/>
          </p:cNvCxnSpPr>
          <p:nvPr/>
        </p:nvCxnSpPr>
        <p:spPr>
          <a:xfrm flipH="1">
            <a:off x="945609" y="3831771"/>
            <a:ext cx="1428892" cy="585044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  <a:headEnd type="none" w="med" len="med"/>
            <a:tailEnd type="none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4" name="직선 연결선 23"/>
          <p:cNvCxnSpPr>
            <a:stCxn id="9" idx="2"/>
            <a:endCxn id="14" idx="0"/>
          </p:cNvCxnSpPr>
          <p:nvPr/>
        </p:nvCxnSpPr>
        <p:spPr>
          <a:xfrm flipH="1">
            <a:off x="1881128" y="3831771"/>
            <a:ext cx="493373" cy="585043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  <a:headEnd type="none" w="med" len="med"/>
            <a:tailEnd type="none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6" name="직선 연결선 25"/>
          <p:cNvCxnSpPr>
            <a:stCxn id="9" idx="2"/>
            <a:endCxn id="15" idx="0"/>
          </p:cNvCxnSpPr>
          <p:nvPr/>
        </p:nvCxnSpPr>
        <p:spPr>
          <a:xfrm>
            <a:off x="2374501" y="3831771"/>
            <a:ext cx="442146" cy="585042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  <a:headEnd type="none" w="med" len="med"/>
            <a:tailEnd type="none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8" name="직선 연결선 27"/>
          <p:cNvCxnSpPr>
            <a:stCxn id="9" idx="2"/>
            <a:endCxn id="16" idx="0"/>
          </p:cNvCxnSpPr>
          <p:nvPr/>
        </p:nvCxnSpPr>
        <p:spPr>
          <a:xfrm>
            <a:off x="2374501" y="3831771"/>
            <a:ext cx="1363439" cy="744502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  <a:headEnd type="none" w="med" len="med"/>
            <a:tailEnd type="none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09" y="4416815"/>
            <a:ext cx="656599" cy="688253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2828" y="4416814"/>
            <a:ext cx="656599" cy="688253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8347" y="4416813"/>
            <a:ext cx="656599" cy="688253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387431" y="4129237"/>
            <a:ext cx="2185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D2Coding" panose="020B0609020101020101" pitchFamily="49" charset="-127"/>
                <a:ea typeface="D2Coding" panose="020B0609020101020101" pitchFamily="49" charset="-127"/>
              </a:rPr>
              <a:t>class Block : public Actor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226421" y="4576273"/>
            <a:ext cx="10230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n-ea"/>
              </a:rPr>
              <a:t>… (n</a:t>
            </a:r>
            <a:r>
              <a:rPr lang="en-US" baseline="30000" dirty="0">
                <a:latin typeface="+mn-ea"/>
              </a:rPr>
              <a:t>3</a:t>
            </a:r>
            <a:r>
              <a:rPr lang="ko-KR" altLang="en-US" dirty="0">
                <a:latin typeface="+mn-ea"/>
              </a:rPr>
              <a:t>개</a:t>
            </a:r>
            <a:r>
              <a:rPr lang="en-US" dirty="0">
                <a:latin typeface="+mn-ea"/>
              </a:rPr>
              <a:t>)</a:t>
            </a: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0632" y="5891606"/>
            <a:ext cx="367757" cy="471350"/>
          </a:xfrm>
          <a:prstGeom prst="rect">
            <a:avLst/>
          </a:prstGeom>
        </p:spPr>
      </p:pic>
      <p:sp>
        <p:nvSpPr>
          <p:cNvPr id="136" name="TextBox 135"/>
          <p:cNvSpPr txBox="1"/>
          <p:nvPr/>
        </p:nvSpPr>
        <p:spPr>
          <a:xfrm>
            <a:off x="1616886" y="992715"/>
            <a:ext cx="15463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Constantia" panose="02030602050306030303" pitchFamily="18" charset="0"/>
              </a:rPr>
              <a:t>World </a:t>
            </a:r>
            <a:r>
              <a:rPr lang="en-US" sz="1200" dirty="0" err="1">
                <a:latin typeface="Constantia" panose="02030602050306030303" pitchFamily="18" charset="0"/>
              </a:rPr>
              <a:t>coord</a:t>
            </a:r>
            <a:r>
              <a:rPr lang="en-US" sz="1200" dirty="0">
                <a:latin typeface="Constantia" panose="02030602050306030303" pitchFamily="18" charset="0"/>
              </a:rPr>
              <a:t>. system</a:t>
            </a:r>
          </a:p>
        </p:txBody>
      </p:sp>
      <p:grpSp>
        <p:nvGrpSpPr>
          <p:cNvPr id="2157" name="그룹 2156"/>
          <p:cNvGrpSpPr/>
          <p:nvPr/>
        </p:nvGrpSpPr>
        <p:grpSpPr>
          <a:xfrm>
            <a:off x="1625255" y="2612614"/>
            <a:ext cx="1401044" cy="1174266"/>
            <a:chOff x="1655176" y="3009536"/>
            <a:chExt cx="1401044" cy="1174266"/>
          </a:xfrm>
          <a:effectLst>
            <a:glow rad="50800">
              <a:schemeClr val="bg1">
                <a:alpha val="80000"/>
              </a:schemeClr>
            </a:glow>
          </a:effectLst>
        </p:grpSpPr>
        <p:cxnSp>
          <p:nvCxnSpPr>
            <p:cNvPr id="2144" name="직선 화살표 연결선 2143"/>
            <p:cNvCxnSpPr/>
            <p:nvPr/>
          </p:nvCxnSpPr>
          <p:spPr>
            <a:xfrm>
              <a:off x="2411640" y="3773599"/>
              <a:ext cx="644580" cy="410203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146" name="직선 화살표 연결선 2145"/>
            <p:cNvCxnSpPr/>
            <p:nvPr/>
          </p:nvCxnSpPr>
          <p:spPr>
            <a:xfrm flipH="1">
              <a:off x="1655176" y="3770070"/>
              <a:ext cx="756466" cy="243097"/>
            </a:xfrm>
            <a:prstGeom prst="straightConnector1">
              <a:avLst/>
            </a:prstGeom>
            <a:ln w="38100">
              <a:solidFill>
                <a:srgbClr val="0070C0"/>
              </a:solidFill>
              <a:headEnd type="none" w="med" len="med"/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149" name="직선 화살표 연결선 2148"/>
            <p:cNvCxnSpPr/>
            <p:nvPr/>
          </p:nvCxnSpPr>
          <p:spPr>
            <a:xfrm flipV="1">
              <a:off x="2411640" y="3009536"/>
              <a:ext cx="0" cy="753486"/>
            </a:xfrm>
            <a:prstGeom prst="straightConnector1">
              <a:avLst/>
            </a:prstGeom>
            <a:ln w="38100">
              <a:solidFill>
                <a:srgbClr val="00B050"/>
              </a:solidFill>
              <a:headEnd type="none" w="med" len="med"/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178" name="그룹 177"/>
          <p:cNvGrpSpPr/>
          <p:nvPr/>
        </p:nvGrpSpPr>
        <p:grpSpPr>
          <a:xfrm>
            <a:off x="1924822" y="1334210"/>
            <a:ext cx="853201" cy="715097"/>
            <a:chOff x="1655176" y="3009536"/>
            <a:chExt cx="1401044" cy="1174266"/>
          </a:xfrm>
          <a:effectLst>
            <a:glow rad="50800">
              <a:schemeClr val="bg1">
                <a:alpha val="80000"/>
              </a:schemeClr>
            </a:glow>
          </a:effectLst>
        </p:grpSpPr>
        <p:cxnSp>
          <p:nvCxnSpPr>
            <p:cNvPr id="179" name="직선 화살표 연결선 178"/>
            <p:cNvCxnSpPr/>
            <p:nvPr/>
          </p:nvCxnSpPr>
          <p:spPr>
            <a:xfrm>
              <a:off x="2411640" y="3773599"/>
              <a:ext cx="644580" cy="410203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80" name="직선 화살표 연결선 179"/>
            <p:cNvCxnSpPr/>
            <p:nvPr/>
          </p:nvCxnSpPr>
          <p:spPr>
            <a:xfrm flipH="1">
              <a:off x="1655176" y="3770070"/>
              <a:ext cx="756466" cy="243097"/>
            </a:xfrm>
            <a:prstGeom prst="straightConnector1">
              <a:avLst/>
            </a:prstGeom>
            <a:ln w="38100">
              <a:solidFill>
                <a:srgbClr val="0070C0"/>
              </a:solidFill>
              <a:headEnd type="none" w="med" len="med"/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81" name="직선 화살표 연결선 180"/>
            <p:cNvCxnSpPr/>
            <p:nvPr/>
          </p:nvCxnSpPr>
          <p:spPr>
            <a:xfrm flipV="1">
              <a:off x="2411640" y="3009536"/>
              <a:ext cx="0" cy="753486"/>
            </a:xfrm>
            <a:prstGeom prst="straightConnector1">
              <a:avLst/>
            </a:prstGeom>
            <a:ln w="38100">
              <a:solidFill>
                <a:srgbClr val="00B050"/>
              </a:solidFill>
              <a:headEnd type="none" w="med" len="med"/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206" name="그룹 205"/>
          <p:cNvGrpSpPr/>
          <p:nvPr/>
        </p:nvGrpSpPr>
        <p:grpSpPr>
          <a:xfrm>
            <a:off x="560912" y="4413184"/>
            <a:ext cx="688306" cy="576896"/>
            <a:chOff x="1655176" y="3009536"/>
            <a:chExt cx="1401044" cy="1174266"/>
          </a:xfrm>
          <a:effectLst>
            <a:glow rad="50800">
              <a:schemeClr val="bg1">
                <a:alpha val="80000"/>
              </a:schemeClr>
            </a:glow>
          </a:effectLst>
        </p:grpSpPr>
        <p:cxnSp>
          <p:nvCxnSpPr>
            <p:cNvPr id="207" name="직선 화살표 연결선 206"/>
            <p:cNvCxnSpPr/>
            <p:nvPr/>
          </p:nvCxnSpPr>
          <p:spPr>
            <a:xfrm>
              <a:off x="2411640" y="3773599"/>
              <a:ext cx="644580" cy="410203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08" name="직선 화살표 연결선 207"/>
            <p:cNvCxnSpPr/>
            <p:nvPr/>
          </p:nvCxnSpPr>
          <p:spPr>
            <a:xfrm flipH="1">
              <a:off x="1655176" y="3770070"/>
              <a:ext cx="756466" cy="243097"/>
            </a:xfrm>
            <a:prstGeom prst="straightConnector1">
              <a:avLst/>
            </a:prstGeom>
            <a:ln w="38100">
              <a:solidFill>
                <a:srgbClr val="0070C0"/>
              </a:solidFill>
              <a:headEnd type="none" w="med" len="med"/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09" name="직선 화살표 연결선 208"/>
            <p:cNvCxnSpPr/>
            <p:nvPr/>
          </p:nvCxnSpPr>
          <p:spPr>
            <a:xfrm flipV="1">
              <a:off x="2411640" y="3009536"/>
              <a:ext cx="0" cy="753486"/>
            </a:xfrm>
            <a:prstGeom prst="straightConnector1">
              <a:avLst/>
            </a:prstGeom>
            <a:ln w="38100">
              <a:solidFill>
                <a:srgbClr val="00B050"/>
              </a:solidFill>
              <a:headEnd type="none" w="med" len="med"/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210" name="그룹 209"/>
          <p:cNvGrpSpPr/>
          <p:nvPr/>
        </p:nvGrpSpPr>
        <p:grpSpPr>
          <a:xfrm>
            <a:off x="1498178" y="4413184"/>
            <a:ext cx="688306" cy="576896"/>
            <a:chOff x="1655176" y="3009536"/>
            <a:chExt cx="1401044" cy="1174266"/>
          </a:xfrm>
          <a:effectLst>
            <a:glow rad="50800">
              <a:schemeClr val="bg1">
                <a:alpha val="80000"/>
              </a:schemeClr>
            </a:glow>
          </a:effectLst>
        </p:grpSpPr>
        <p:cxnSp>
          <p:nvCxnSpPr>
            <p:cNvPr id="211" name="직선 화살표 연결선 210"/>
            <p:cNvCxnSpPr/>
            <p:nvPr/>
          </p:nvCxnSpPr>
          <p:spPr>
            <a:xfrm>
              <a:off x="2411640" y="3773599"/>
              <a:ext cx="644580" cy="410203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12" name="직선 화살표 연결선 211"/>
            <p:cNvCxnSpPr/>
            <p:nvPr/>
          </p:nvCxnSpPr>
          <p:spPr>
            <a:xfrm flipH="1">
              <a:off x="1655176" y="3770070"/>
              <a:ext cx="756466" cy="243097"/>
            </a:xfrm>
            <a:prstGeom prst="straightConnector1">
              <a:avLst/>
            </a:prstGeom>
            <a:ln w="38100">
              <a:solidFill>
                <a:srgbClr val="0070C0"/>
              </a:solidFill>
              <a:headEnd type="none" w="med" len="med"/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13" name="직선 화살표 연결선 212"/>
            <p:cNvCxnSpPr/>
            <p:nvPr/>
          </p:nvCxnSpPr>
          <p:spPr>
            <a:xfrm flipV="1">
              <a:off x="2411640" y="3009536"/>
              <a:ext cx="0" cy="753486"/>
            </a:xfrm>
            <a:prstGeom prst="straightConnector1">
              <a:avLst/>
            </a:prstGeom>
            <a:ln w="38100">
              <a:solidFill>
                <a:srgbClr val="00B050"/>
              </a:solidFill>
              <a:headEnd type="none" w="med" len="med"/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218" name="그룹 217"/>
          <p:cNvGrpSpPr/>
          <p:nvPr/>
        </p:nvGrpSpPr>
        <p:grpSpPr>
          <a:xfrm>
            <a:off x="2432019" y="4413184"/>
            <a:ext cx="688306" cy="576896"/>
            <a:chOff x="1655176" y="3009536"/>
            <a:chExt cx="1401044" cy="1174266"/>
          </a:xfrm>
          <a:effectLst>
            <a:glow rad="50800">
              <a:schemeClr val="bg1">
                <a:alpha val="80000"/>
              </a:schemeClr>
            </a:glow>
          </a:effectLst>
        </p:grpSpPr>
        <p:cxnSp>
          <p:nvCxnSpPr>
            <p:cNvPr id="219" name="직선 화살표 연결선 218"/>
            <p:cNvCxnSpPr/>
            <p:nvPr/>
          </p:nvCxnSpPr>
          <p:spPr>
            <a:xfrm>
              <a:off x="2411640" y="3773599"/>
              <a:ext cx="644580" cy="410203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20" name="직선 화살표 연결선 219"/>
            <p:cNvCxnSpPr/>
            <p:nvPr/>
          </p:nvCxnSpPr>
          <p:spPr>
            <a:xfrm flipH="1">
              <a:off x="1655176" y="3770070"/>
              <a:ext cx="756466" cy="243097"/>
            </a:xfrm>
            <a:prstGeom prst="straightConnector1">
              <a:avLst/>
            </a:prstGeom>
            <a:ln w="38100">
              <a:solidFill>
                <a:srgbClr val="0070C0"/>
              </a:solidFill>
              <a:headEnd type="none" w="med" len="med"/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21" name="직선 화살표 연결선 220"/>
            <p:cNvCxnSpPr/>
            <p:nvPr/>
          </p:nvCxnSpPr>
          <p:spPr>
            <a:xfrm flipV="1">
              <a:off x="2411640" y="3009536"/>
              <a:ext cx="0" cy="753486"/>
            </a:xfrm>
            <a:prstGeom prst="straightConnector1">
              <a:avLst/>
            </a:prstGeom>
            <a:ln w="38100">
              <a:solidFill>
                <a:srgbClr val="00B050"/>
              </a:solidFill>
              <a:headEnd type="none" w="med" len="med"/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263" name="그룹 262"/>
          <p:cNvGrpSpPr/>
          <p:nvPr/>
        </p:nvGrpSpPr>
        <p:grpSpPr>
          <a:xfrm>
            <a:off x="1605460" y="5893200"/>
            <a:ext cx="465056" cy="389780"/>
            <a:chOff x="1655176" y="3009536"/>
            <a:chExt cx="1401044" cy="1174266"/>
          </a:xfrm>
          <a:effectLst>
            <a:glow rad="50800">
              <a:schemeClr val="bg1">
                <a:alpha val="80000"/>
              </a:schemeClr>
            </a:glow>
          </a:effectLst>
        </p:grpSpPr>
        <p:cxnSp>
          <p:nvCxnSpPr>
            <p:cNvPr id="264" name="직선 화살표 연결선 263"/>
            <p:cNvCxnSpPr/>
            <p:nvPr/>
          </p:nvCxnSpPr>
          <p:spPr>
            <a:xfrm>
              <a:off x="2411640" y="3773599"/>
              <a:ext cx="644580" cy="410203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none" w="med" len="med"/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65" name="직선 화살표 연결선 264"/>
            <p:cNvCxnSpPr/>
            <p:nvPr/>
          </p:nvCxnSpPr>
          <p:spPr>
            <a:xfrm flipH="1">
              <a:off x="1655176" y="3770070"/>
              <a:ext cx="756466" cy="243097"/>
            </a:xfrm>
            <a:prstGeom prst="straightConnector1">
              <a:avLst/>
            </a:prstGeom>
            <a:ln w="19050">
              <a:solidFill>
                <a:srgbClr val="0070C0"/>
              </a:solidFill>
              <a:headEnd type="none" w="med" len="med"/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66" name="직선 화살표 연결선 265"/>
            <p:cNvCxnSpPr/>
            <p:nvPr/>
          </p:nvCxnSpPr>
          <p:spPr>
            <a:xfrm flipV="1">
              <a:off x="2411640" y="3009536"/>
              <a:ext cx="0" cy="753486"/>
            </a:xfrm>
            <a:prstGeom prst="straightConnector1">
              <a:avLst/>
            </a:prstGeom>
            <a:ln w="19050">
              <a:solidFill>
                <a:srgbClr val="00B050"/>
              </a:solidFill>
              <a:headEnd type="none" w="med" len="med"/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281" name="TextBox 280"/>
          <p:cNvSpPr txBox="1"/>
          <p:nvPr/>
        </p:nvSpPr>
        <p:spPr>
          <a:xfrm>
            <a:off x="2841305" y="3339246"/>
            <a:ext cx="14868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Constantia" panose="02030602050306030303" pitchFamily="18" charset="0"/>
              </a:rPr>
              <a:t>Local </a:t>
            </a:r>
            <a:r>
              <a:rPr lang="en-US" sz="1200" dirty="0" err="1">
                <a:latin typeface="Constantia" panose="02030602050306030303" pitchFamily="18" charset="0"/>
              </a:rPr>
              <a:t>coord</a:t>
            </a:r>
            <a:r>
              <a:rPr lang="en-US" sz="1200" dirty="0">
                <a:latin typeface="Constantia" panose="02030602050306030303" pitchFamily="18" charset="0"/>
              </a:rPr>
              <a:t>. system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96194" y="2419309"/>
            <a:ext cx="25699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D2Coding" panose="020B0609020101020101" pitchFamily="49" charset="-127"/>
                <a:ea typeface="D2Coding" panose="020B0609020101020101" pitchFamily="49" charset="-127"/>
              </a:rPr>
              <a:t>class </a:t>
            </a:r>
            <a:r>
              <a:rPr lang="en-US" sz="12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RubiksCube</a:t>
            </a:r>
            <a:r>
              <a:rPr lang="en-US" sz="1200" dirty="0">
                <a:latin typeface="D2Coding" panose="020B0609020101020101" pitchFamily="49" charset="-127"/>
                <a:ea typeface="D2Coding" panose="020B0609020101020101" pitchFamily="49" charset="-127"/>
              </a:rPr>
              <a:t> : public Actor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7706" y="5891606"/>
            <a:ext cx="382500" cy="49024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50687" y="5907994"/>
            <a:ext cx="354970" cy="45496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25401" y="5922484"/>
            <a:ext cx="352343" cy="45159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60372" y="5876908"/>
            <a:ext cx="368744" cy="472616"/>
          </a:xfrm>
          <a:prstGeom prst="rect">
            <a:avLst/>
          </a:prstGeom>
        </p:spPr>
      </p:pic>
      <p:grpSp>
        <p:nvGrpSpPr>
          <p:cNvPr id="259" name="그룹 258"/>
          <p:cNvGrpSpPr/>
          <p:nvPr/>
        </p:nvGrpSpPr>
        <p:grpSpPr>
          <a:xfrm>
            <a:off x="999111" y="5901512"/>
            <a:ext cx="465056" cy="389780"/>
            <a:chOff x="1655176" y="3009536"/>
            <a:chExt cx="1401044" cy="1174266"/>
          </a:xfrm>
          <a:effectLst>
            <a:glow rad="50800">
              <a:schemeClr val="bg1">
                <a:alpha val="80000"/>
              </a:schemeClr>
            </a:glow>
          </a:effectLst>
        </p:grpSpPr>
        <p:cxnSp>
          <p:nvCxnSpPr>
            <p:cNvPr id="260" name="직선 화살표 연결선 259"/>
            <p:cNvCxnSpPr/>
            <p:nvPr/>
          </p:nvCxnSpPr>
          <p:spPr>
            <a:xfrm>
              <a:off x="2411640" y="3773599"/>
              <a:ext cx="644580" cy="410203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none" w="med" len="med"/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61" name="직선 화살표 연결선 260"/>
            <p:cNvCxnSpPr/>
            <p:nvPr/>
          </p:nvCxnSpPr>
          <p:spPr>
            <a:xfrm flipH="1">
              <a:off x="1655176" y="3770070"/>
              <a:ext cx="756466" cy="243097"/>
            </a:xfrm>
            <a:prstGeom prst="straightConnector1">
              <a:avLst/>
            </a:prstGeom>
            <a:ln w="19050">
              <a:solidFill>
                <a:srgbClr val="0070C0"/>
              </a:solidFill>
              <a:headEnd type="none" w="med" len="med"/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62" name="직선 화살표 연결선 261"/>
            <p:cNvCxnSpPr/>
            <p:nvPr/>
          </p:nvCxnSpPr>
          <p:spPr>
            <a:xfrm flipV="1">
              <a:off x="2411640" y="3009536"/>
              <a:ext cx="0" cy="753486"/>
            </a:xfrm>
            <a:prstGeom prst="straightConnector1">
              <a:avLst/>
            </a:prstGeom>
            <a:ln w="19050">
              <a:solidFill>
                <a:srgbClr val="00B050"/>
              </a:solidFill>
              <a:headEnd type="none" w="med" len="med"/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267" name="그룹 266"/>
          <p:cNvGrpSpPr/>
          <p:nvPr/>
        </p:nvGrpSpPr>
        <p:grpSpPr>
          <a:xfrm>
            <a:off x="2171194" y="5904619"/>
            <a:ext cx="465056" cy="389780"/>
            <a:chOff x="1655176" y="3009536"/>
            <a:chExt cx="1401044" cy="1174266"/>
          </a:xfrm>
          <a:effectLst>
            <a:glow rad="50800">
              <a:schemeClr val="bg1">
                <a:alpha val="80000"/>
              </a:schemeClr>
            </a:glow>
          </a:effectLst>
        </p:grpSpPr>
        <p:cxnSp>
          <p:nvCxnSpPr>
            <p:cNvPr id="268" name="직선 화살표 연결선 267"/>
            <p:cNvCxnSpPr/>
            <p:nvPr/>
          </p:nvCxnSpPr>
          <p:spPr>
            <a:xfrm>
              <a:off x="2411640" y="3773599"/>
              <a:ext cx="644580" cy="410203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none" w="med" len="med"/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69" name="직선 화살표 연결선 268"/>
            <p:cNvCxnSpPr/>
            <p:nvPr/>
          </p:nvCxnSpPr>
          <p:spPr>
            <a:xfrm flipH="1">
              <a:off x="1655176" y="3770070"/>
              <a:ext cx="756466" cy="243097"/>
            </a:xfrm>
            <a:prstGeom prst="straightConnector1">
              <a:avLst/>
            </a:prstGeom>
            <a:ln w="19050">
              <a:solidFill>
                <a:srgbClr val="0070C0"/>
              </a:solidFill>
              <a:headEnd type="none" w="med" len="med"/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70" name="직선 화살표 연결선 269"/>
            <p:cNvCxnSpPr/>
            <p:nvPr/>
          </p:nvCxnSpPr>
          <p:spPr>
            <a:xfrm flipV="1">
              <a:off x="2411640" y="3009536"/>
              <a:ext cx="0" cy="753486"/>
            </a:xfrm>
            <a:prstGeom prst="straightConnector1">
              <a:avLst/>
            </a:prstGeom>
            <a:ln w="19050">
              <a:solidFill>
                <a:srgbClr val="00B050"/>
              </a:solidFill>
              <a:headEnd type="none" w="med" len="med"/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271" name="그룹 270"/>
          <p:cNvGrpSpPr/>
          <p:nvPr/>
        </p:nvGrpSpPr>
        <p:grpSpPr>
          <a:xfrm>
            <a:off x="2746131" y="5876908"/>
            <a:ext cx="465056" cy="389780"/>
            <a:chOff x="1655176" y="3009536"/>
            <a:chExt cx="1401044" cy="1174266"/>
          </a:xfrm>
          <a:effectLst>
            <a:glow rad="50800">
              <a:schemeClr val="bg1">
                <a:alpha val="80000"/>
              </a:schemeClr>
            </a:glow>
          </a:effectLst>
        </p:grpSpPr>
        <p:cxnSp>
          <p:nvCxnSpPr>
            <p:cNvPr id="272" name="직선 화살표 연결선 271"/>
            <p:cNvCxnSpPr/>
            <p:nvPr/>
          </p:nvCxnSpPr>
          <p:spPr>
            <a:xfrm>
              <a:off x="2411640" y="3773599"/>
              <a:ext cx="644580" cy="410203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none" w="med" len="med"/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73" name="직선 화살표 연결선 272"/>
            <p:cNvCxnSpPr/>
            <p:nvPr/>
          </p:nvCxnSpPr>
          <p:spPr>
            <a:xfrm flipH="1">
              <a:off x="1655176" y="3770070"/>
              <a:ext cx="756466" cy="243097"/>
            </a:xfrm>
            <a:prstGeom prst="straightConnector1">
              <a:avLst/>
            </a:prstGeom>
            <a:ln w="19050">
              <a:solidFill>
                <a:srgbClr val="0070C0"/>
              </a:solidFill>
              <a:headEnd type="none" w="med" len="med"/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74" name="직선 화살표 연결선 273"/>
            <p:cNvCxnSpPr/>
            <p:nvPr/>
          </p:nvCxnSpPr>
          <p:spPr>
            <a:xfrm flipV="1">
              <a:off x="2411640" y="3009536"/>
              <a:ext cx="0" cy="753486"/>
            </a:xfrm>
            <a:prstGeom prst="straightConnector1">
              <a:avLst/>
            </a:prstGeom>
            <a:ln w="19050">
              <a:solidFill>
                <a:srgbClr val="00B050"/>
              </a:solidFill>
              <a:headEnd type="none" w="med" len="med"/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275" name="그룹 274"/>
          <p:cNvGrpSpPr/>
          <p:nvPr/>
        </p:nvGrpSpPr>
        <p:grpSpPr>
          <a:xfrm>
            <a:off x="3274328" y="5861938"/>
            <a:ext cx="465056" cy="389780"/>
            <a:chOff x="1655176" y="3009536"/>
            <a:chExt cx="1401044" cy="1174266"/>
          </a:xfrm>
          <a:effectLst>
            <a:glow rad="50800">
              <a:schemeClr val="bg1">
                <a:alpha val="80000"/>
              </a:schemeClr>
            </a:glow>
          </a:effectLst>
        </p:grpSpPr>
        <p:cxnSp>
          <p:nvCxnSpPr>
            <p:cNvPr id="276" name="직선 화살표 연결선 275"/>
            <p:cNvCxnSpPr/>
            <p:nvPr/>
          </p:nvCxnSpPr>
          <p:spPr>
            <a:xfrm>
              <a:off x="2411640" y="3773599"/>
              <a:ext cx="644580" cy="410203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none" w="med" len="med"/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77" name="직선 화살표 연결선 276"/>
            <p:cNvCxnSpPr/>
            <p:nvPr/>
          </p:nvCxnSpPr>
          <p:spPr>
            <a:xfrm flipH="1">
              <a:off x="1655176" y="3770070"/>
              <a:ext cx="756466" cy="243097"/>
            </a:xfrm>
            <a:prstGeom prst="straightConnector1">
              <a:avLst/>
            </a:prstGeom>
            <a:ln w="19050">
              <a:solidFill>
                <a:srgbClr val="0070C0"/>
              </a:solidFill>
              <a:headEnd type="none" w="med" len="med"/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78" name="직선 화살표 연결선 277"/>
            <p:cNvCxnSpPr/>
            <p:nvPr/>
          </p:nvCxnSpPr>
          <p:spPr>
            <a:xfrm flipV="1">
              <a:off x="2411640" y="3009536"/>
              <a:ext cx="0" cy="753486"/>
            </a:xfrm>
            <a:prstGeom prst="straightConnector1">
              <a:avLst/>
            </a:prstGeom>
            <a:ln w="19050">
              <a:solidFill>
                <a:srgbClr val="00B050"/>
              </a:solidFill>
              <a:headEnd type="none" w="med" len="med"/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pic>
        <p:nvPicPr>
          <p:cNvPr id="10" name="그림 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4350" y="5914551"/>
            <a:ext cx="366169" cy="469315"/>
          </a:xfrm>
          <a:prstGeom prst="rect">
            <a:avLst/>
          </a:prstGeom>
        </p:spPr>
      </p:pic>
      <p:grpSp>
        <p:nvGrpSpPr>
          <p:cNvPr id="238" name="그룹 237"/>
          <p:cNvGrpSpPr/>
          <p:nvPr/>
        </p:nvGrpSpPr>
        <p:grpSpPr>
          <a:xfrm>
            <a:off x="373236" y="5896761"/>
            <a:ext cx="465056" cy="389780"/>
            <a:chOff x="1655176" y="3009536"/>
            <a:chExt cx="1401044" cy="1174266"/>
          </a:xfrm>
          <a:effectLst>
            <a:glow rad="50800">
              <a:schemeClr val="bg1">
                <a:alpha val="80000"/>
              </a:schemeClr>
            </a:glow>
          </a:effectLst>
        </p:grpSpPr>
        <p:cxnSp>
          <p:nvCxnSpPr>
            <p:cNvPr id="239" name="직선 화살표 연결선 238"/>
            <p:cNvCxnSpPr/>
            <p:nvPr/>
          </p:nvCxnSpPr>
          <p:spPr>
            <a:xfrm>
              <a:off x="2411640" y="3773599"/>
              <a:ext cx="644580" cy="410203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none" w="med" len="med"/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40" name="직선 화살표 연결선 239"/>
            <p:cNvCxnSpPr/>
            <p:nvPr/>
          </p:nvCxnSpPr>
          <p:spPr>
            <a:xfrm flipH="1">
              <a:off x="1655176" y="3770070"/>
              <a:ext cx="756466" cy="243097"/>
            </a:xfrm>
            <a:prstGeom prst="straightConnector1">
              <a:avLst/>
            </a:prstGeom>
            <a:ln w="19050">
              <a:solidFill>
                <a:srgbClr val="0070C0"/>
              </a:solidFill>
              <a:headEnd type="none" w="med" len="med"/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41" name="직선 화살표 연결선 240"/>
            <p:cNvCxnSpPr/>
            <p:nvPr/>
          </p:nvCxnSpPr>
          <p:spPr>
            <a:xfrm flipV="1">
              <a:off x="2411640" y="3009536"/>
              <a:ext cx="0" cy="753486"/>
            </a:xfrm>
            <a:prstGeom prst="straightConnector1">
              <a:avLst/>
            </a:prstGeom>
            <a:ln w="19050">
              <a:solidFill>
                <a:srgbClr val="00B050"/>
              </a:solidFill>
              <a:headEnd type="none" w="med" len="med"/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105" name="TextBox 104"/>
          <p:cNvSpPr txBox="1"/>
          <p:nvPr/>
        </p:nvSpPr>
        <p:spPr>
          <a:xfrm>
            <a:off x="1947707" y="5606874"/>
            <a:ext cx="5391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Constantia" panose="02030602050306030303" pitchFamily="18" charset="0"/>
                <a:ea typeface="D2Coding" panose="020B0609020101020101" pitchFamily="49" charset="-127"/>
              </a:rPr>
              <a:t>Faces</a:t>
            </a:r>
          </a:p>
        </p:txBody>
      </p:sp>
    </p:spTree>
    <p:extLst>
      <p:ext uri="{BB962C8B-B14F-4D97-AF65-F5344CB8AC3E}">
        <p14:creationId xmlns:p14="http://schemas.microsoft.com/office/powerpoint/2010/main" val="2857885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트위스트 변환</a:t>
            </a:r>
            <a:endParaRPr lang="en-US" dirty="0"/>
          </a:p>
        </p:txBody>
      </p:sp>
      <p:sp>
        <p:nvSpPr>
          <p:cNvPr id="19" name="내용 개체 틀 18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ko-KR" altLang="en-US" dirty="0"/>
              <a:t>큐브의 한쪽 면을 회전하고 싶다면</a:t>
            </a:r>
            <a:r>
              <a:rPr lang="en-US" altLang="ko-KR" dirty="0"/>
              <a:t>?</a:t>
            </a:r>
          </a:p>
          <a:p>
            <a:pPr lvl="1"/>
            <a:r>
              <a:rPr lang="ko-KR" altLang="en-US" dirty="0"/>
              <a:t>큐브의 한 면을 구성하는 </a:t>
            </a:r>
            <a:r>
              <a:rPr lang="en-US" altLang="ko-KR" dirty="0"/>
              <a:t>n</a:t>
            </a:r>
            <a:r>
              <a:rPr lang="en-US" altLang="ko-KR" baseline="30000" dirty="0"/>
              <a:t>2</a:t>
            </a:r>
            <a:r>
              <a:rPr lang="ko-KR" altLang="en-US" dirty="0"/>
              <a:t>개의 </a:t>
            </a:r>
            <a:r>
              <a:rPr lang="en-US" altLang="ko-KR" dirty="0"/>
              <a:t>Block </a:t>
            </a:r>
            <a:r>
              <a:rPr lang="ko-KR" altLang="en-US" dirty="0"/>
              <a:t>노드들 각각에 대해 회전 변환</a:t>
            </a:r>
            <a:endParaRPr lang="en-US" altLang="ko-KR" dirty="0"/>
          </a:p>
          <a:p>
            <a:pPr lvl="1"/>
            <a:r>
              <a:rPr lang="en-US" altLang="ko-KR" dirty="0"/>
              <a:t>[M</a:t>
            </a:r>
            <a:r>
              <a:rPr lang="en-US" altLang="ko-KR" baseline="-25000" dirty="0"/>
              <a:t>k</a:t>
            </a:r>
            <a:r>
              <a:rPr lang="en-US" altLang="ko-KR" dirty="0"/>
              <a:t>’] = [R][M</a:t>
            </a:r>
            <a:r>
              <a:rPr lang="en-US" altLang="ko-KR" baseline="-25000" dirty="0"/>
              <a:t>k</a:t>
            </a:r>
            <a:r>
              <a:rPr lang="en-US" altLang="ko-KR" dirty="0"/>
              <a:t>]</a:t>
            </a:r>
          </a:p>
          <a:p>
            <a:pPr lvl="2"/>
            <a:r>
              <a:rPr lang="en-US" altLang="ko-KR" dirty="0"/>
              <a:t>[M</a:t>
            </a:r>
            <a:r>
              <a:rPr lang="en-US" altLang="ko-KR" baseline="-25000" dirty="0"/>
              <a:t>k</a:t>
            </a:r>
            <a:r>
              <a:rPr lang="en-US" altLang="ko-KR" dirty="0"/>
              <a:t>]: k</a:t>
            </a:r>
            <a:r>
              <a:rPr lang="ko-KR" altLang="en-US" dirty="0"/>
              <a:t>번째 </a:t>
            </a:r>
            <a:r>
              <a:rPr lang="en-US" altLang="ko-KR" dirty="0"/>
              <a:t>Block </a:t>
            </a:r>
            <a:r>
              <a:rPr lang="ko-KR" altLang="en-US" dirty="0"/>
              <a:t>노드의 이전 변환 행렬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en-US" altLang="ko-KR" dirty="0"/>
              <a:t>[R]: </a:t>
            </a:r>
            <a:r>
              <a:rPr lang="ko-KR" altLang="en-US" dirty="0"/>
              <a:t>회전 행렬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en-US" altLang="ko-KR" dirty="0"/>
              <a:t>[M</a:t>
            </a:r>
            <a:r>
              <a:rPr lang="en-US" altLang="ko-KR" baseline="-25000" dirty="0"/>
              <a:t>k</a:t>
            </a:r>
            <a:r>
              <a:rPr lang="en-US" altLang="ko-KR" dirty="0"/>
              <a:t>’]: k</a:t>
            </a:r>
            <a:r>
              <a:rPr lang="ko-KR" altLang="en-US" dirty="0"/>
              <a:t>번째</a:t>
            </a:r>
            <a:r>
              <a:rPr lang="en-US" altLang="ko-KR" dirty="0"/>
              <a:t> Block </a:t>
            </a:r>
            <a:r>
              <a:rPr lang="ko-KR" altLang="en-US" dirty="0"/>
              <a:t>노드의 새로운 변환 행렬</a:t>
            </a:r>
            <a:endParaRPr lang="en-US" altLang="ko-KR" dirty="0"/>
          </a:p>
          <a:p>
            <a:pPr lvl="1"/>
            <a:r>
              <a:rPr lang="en-US" altLang="ko-KR" dirty="0"/>
              <a:t>[M</a:t>
            </a:r>
            <a:r>
              <a:rPr lang="en-US" altLang="ko-KR" baseline="-25000" dirty="0"/>
              <a:t>k</a:t>
            </a:r>
            <a:r>
              <a:rPr lang="en-US" altLang="ko-KR" dirty="0"/>
              <a:t>]</a:t>
            </a:r>
            <a:r>
              <a:rPr lang="ko-KR" altLang="en-US" dirty="0"/>
              <a:t>의 </a:t>
            </a:r>
            <a:r>
              <a:rPr lang="ko-KR" altLang="en-US" u="sng" dirty="0"/>
              <a:t>왼쪽</a:t>
            </a:r>
            <a:r>
              <a:rPr lang="ko-KR" altLang="en-US" dirty="0"/>
              <a:t>에 </a:t>
            </a:r>
            <a:r>
              <a:rPr lang="en-US" altLang="ko-KR" dirty="0"/>
              <a:t>[R]</a:t>
            </a:r>
            <a:r>
              <a:rPr lang="ko-KR" altLang="en-US" dirty="0"/>
              <a:t>을 곱하는 것이 핵심</a:t>
            </a:r>
            <a:endParaRPr lang="en-US" altLang="ko-KR" dirty="0"/>
          </a:p>
          <a:p>
            <a:pPr lvl="2"/>
            <a:r>
              <a:rPr lang="ko-KR" altLang="en-US" dirty="0"/>
              <a:t>원점으로부터 떨어진</a:t>
            </a:r>
            <a:r>
              <a:rPr lang="en-US" altLang="ko-KR" dirty="0"/>
              <a:t>(Translated) </a:t>
            </a:r>
            <a:r>
              <a:rPr lang="ko-KR" altLang="en-US" dirty="0"/>
              <a:t>상태를 유지하면서 </a:t>
            </a:r>
            <a:r>
              <a:rPr lang="en-US" altLang="ko-KR" dirty="0"/>
              <a:t>Block</a:t>
            </a:r>
            <a:r>
              <a:rPr lang="ko-KR" altLang="en-US" dirty="0"/>
              <a:t>을 회전하기 위함</a:t>
            </a:r>
            <a:endParaRPr lang="en-US" altLang="ko-KR" dirty="0"/>
          </a:p>
        </p:txBody>
      </p:sp>
      <p:pic>
        <p:nvPicPr>
          <p:cNvPr id="44" name="Picture 4" descr="https://upload.wikimedia.org/wikipedia/commons/thumb/9/96/Rubik%27s_cube_v2.svg/2000px-Rubik%27s_cube_v2.svg.png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891" y="1252675"/>
            <a:ext cx="2750936" cy="2864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원호 44"/>
          <p:cNvSpPr/>
          <p:nvPr/>
        </p:nvSpPr>
        <p:spPr>
          <a:xfrm rot="18594215">
            <a:off x="1803771" y="2575108"/>
            <a:ext cx="760691" cy="1009078"/>
          </a:xfrm>
          <a:prstGeom prst="arc">
            <a:avLst>
              <a:gd name="adj1" fmla="val 16200000"/>
              <a:gd name="adj2" fmla="val 18214950"/>
            </a:avLst>
          </a:prstGeom>
          <a:noFill/>
          <a:ln w="38100">
            <a:solidFill>
              <a:srgbClr val="00B0F0"/>
            </a:solidFill>
            <a:headEnd type="none" w="med" len="med"/>
            <a:tailEnd type="triangle" w="med" len="med"/>
          </a:ln>
          <a:effectLst>
            <a:glow rad="63500">
              <a:schemeClr val="bg1">
                <a:alpha val="80000"/>
              </a:schemeClr>
            </a:glow>
          </a:effectLst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원호 45"/>
          <p:cNvSpPr/>
          <p:nvPr/>
        </p:nvSpPr>
        <p:spPr>
          <a:xfrm rot="20581467">
            <a:off x="1663777" y="2388330"/>
            <a:ext cx="987948" cy="1021748"/>
          </a:xfrm>
          <a:prstGeom prst="arc">
            <a:avLst>
              <a:gd name="adj1" fmla="val 16200000"/>
              <a:gd name="adj2" fmla="val 19537516"/>
            </a:avLst>
          </a:prstGeom>
          <a:noFill/>
          <a:ln w="38100">
            <a:solidFill>
              <a:srgbClr val="00B0F0"/>
            </a:solidFill>
            <a:headEnd type="none" w="med" len="med"/>
            <a:tailEnd type="triangle" w="med" len="med"/>
          </a:ln>
          <a:effectLst>
            <a:glow rad="63500">
              <a:schemeClr val="bg1">
                <a:alpha val="80000"/>
              </a:schemeClr>
            </a:glow>
          </a:effectLst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7" name="내용 개체 틀 1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25505652"/>
              </p:ext>
            </p:extLst>
          </p:nvPr>
        </p:nvGraphicFramePr>
        <p:xfrm>
          <a:off x="635151" y="4923617"/>
          <a:ext cx="1310472" cy="128246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36824">
                  <a:extLst>
                    <a:ext uri="{9D8B030D-6E8A-4147-A177-3AD203B41FA5}">
                      <a16:colId xmlns:a16="http://schemas.microsoft.com/office/drawing/2014/main" val="1427685985"/>
                    </a:ext>
                  </a:extLst>
                </a:gridCol>
                <a:gridCol w="436824">
                  <a:extLst>
                    <a:ext uri="{9D8B030D-6E8A-4147-A177-3AD203B41FA5}">
                      <a16:colId xmlns:a16="http://schemas.microsoft.com/office/drawing/2014/main" val="3413792915"/>
                    </a:ext>
                  </a:extLst>
                </a:gridCol>
                <a:gridCol w="436824">
                  <a:extLst>
                    <a:ext uri="{9D8B030D-6E8A-4147-A177-3AD203B41FA5}">
                      <a16:colId xmlns:a16="http://schemas.microsoft.com/office/drawing/2014/main" val="3143416654"/>
                    </a:ext>
                  </a:extLst>
                </a:gridCol>
              </a:tblGrid>
              <a:tr h="42748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6898778"/>
                  </a:ext>
                </a:extLst>
              </a:tr>
              <a:tr h="42748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5607866"/>
                  </a:ext>
                </a:extLst>
              </a:tr>
              <a:tr h="42748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1645038"/>
                  </a:ext>
                </a:extLst>
              </a:tr>
            </a:tbl>
          </a:graphicData>
        </a:graphic>
      </p:graphicFrame>
      <p:cxnSp>
        <p:nvCxnSpPr>
          <p:cNvPr id="48" name="직선 화살표 연결선 47"/>
          <p:cNvCxnSpPr/>
          <p:nvPr/>
        </p:nvCxnSpPr>
        <p:spPr>
          <a:xfrm flipH="1">
            <a:off x="1092722" y="3108726"/>
            <a:ext cx="1073427" cy="739471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9" name="직선 화살표 연결선 48"/>
          <p:cNvCxnSpPr/>
          <p:nvPr/>
        </p:nvCxnSpPr>
        <p:spPr>
          <a:xfrm flipH="1" flipV="1">
            <a:off x="1936137" y="2257785"/>
            <a:ext cx="230013" cy="854456"/>
          </a:xfrm>
          <a:prstGeom prst="straightConnector1">
            <a:avLst/>
          </a:prstGeom>
          <a:ln w="38100">
            <a:solidFill>
              <a:srgbClr val="0070C0"/>
            </a:solidFill>
            <a:headEnd type="none" w="med" len="med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50" name="직선 화살표 연결선 49"/>
          <p:cNvCxnSpPr/>
          <p:nvPr/>
        </p:nvCxnSpPr>
        <p:spPr>
          <a:xfrm flipV="1">
            <a:off x="2166149" y="2266366"/>
            <a:ext cx="403684" cy="842361"/>
          </a:xfrm>
          <a:prstGeom prst="straightConnector1">
            <a:avLst/>
          </a:prstGeom>
          <a:ln w="38100">
            <a:solidFill>
              <a:srgbClr val="0070C0"/>
            </a:solidFill>
            <a:headEnd type="none" w="med" len="med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51" name="직선 화살표 연결선 50"/>
          <p:cNvCxnSpPr/>
          <p:nvPr/>
        </p:nvCxnSpPr>
        <p:spPr>
          <a:xfrm flipH="1" flipV="1">
            <a:off x="1403891" y="2404868"/>
            <a:ext cx="762260" cy="703860"/>
          </a:xfrm>
          <a:prstGeom prst="straightConnector1">
            <a:avLst/>
          </a:prstGeom>
          <a:ln w="38100">
            <a:solidFill>
              <a:srgbClr val="0070C0"/>
            </a:solidFill>
            <a:headEnd type="none" w="med" len="med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52" name="아래로 구부러진 화살표 51"/>
          <p:cNvSpPr/>
          <p:nvPr/>
        </p:nvSpPr>
        <p:spPr>
          <a:xfrm rot="19307805">
            <a:off x="841292" y="3316296"/>
            <a:ext cx="870194" cy="743447"/>
          </a:xfrm>
          <a:prstGeom prst="curvedDownArrow">
            <a:avLst>
              <a:gd name="adj1" fmla="val 16365"/>
              <a:gd name="adj2" fmla="val 58524"/>
              <a:gd name="adj3" fmla="val 63512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 rot="1468496">
            <a:off x="783819" y="2438416"/>
            <a:ext cx="9851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/>
              <a:t>Before</a:t>
            </a:r>
          </a:p>
        </p:txBody>
      </p:sp>
      <p:sp>
        <p:nvSpPr>
          <p:cNvPr id="54" name="TextBox 53"/>
          <p:cNvSpPr txBox="1"/>
          <p:nvPr/>
        </p:nvSpPr>
        <p:spPr>
          <a:xfrm rot="1333592">
            <a:off x="2236765" y="1908458"/>
            <a:ext cx="744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After</a:t>
            </a:r>
          </a:p>
        </p:txBody>
      </p:sp>
      <p:sp>
        <p:nvSpPr>
          <p:cNvPr id="55" name="TextBox 54"/>
          <p:cNvSpPr txBox="1"/>
          <p:nvPr/>
        </p:nvSpPr>
        <p:spPr>
          <a:xfrm rot="1600278">
            <a:off x="945617" y="1817221"/>
            <a:ext cx="14349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While Twisting</a:t>
            </a:r>
          </a:p>
        </p:txBody>
      </p:sp>
      <p:graphicFrame>
        <p:nvGraphicFramePr>
          <p:cNvPr id="56" name="내용 개체 틀 1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59703162"/>
              </p:ext>
            </p:extLst>
          </p:nvPr>
        </p:nvGraphicFramePr>
        <p:xfrm>
          <a:off x="3261528" y="4930390"/>
          <a:ext cx="1310472" cy="128246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36824">
                  <a:extLst>
                    <a:ext uri="{9D8B030D-6E8A-4147-A177-3AD203B41FA5}">
                      <a16:colId xmlns:a16="http://schemas.microsoft.com/office/drawing/2014/main" val="1427685985"/>
                    </a:ext>
                  </a:extLst>
                </a:gridCol>
                <a:gridCol w="436824">
                  <a:extLst>
                    <a:ext uri="{9D8B030D-6E8A-4147-A177-3AD203B41FA5}">
                      <a16:colId xmlns:a16="http://schemas.microsoft.com/office/drawing/2014/main" val="3413792915"/>
                    </a:ext>
                  </a:extLst>
                </a:gridCol>
                <a:gridCol w="436824">
                  <a:extLst>
                    <a:ext uri="{9D8B030D-6E8A-4147-A177-3AD203B41FA5}">
                      <a16:colId xmlns:a16="http://schemas.microsoft.com/office/drawing/2014/main" val="3143416654"/>
                    </a:ext>
                  </a:extLst>
                </a:gridCol>
              </a:tblGrid>
              <a:tr h="42748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6898778"/>
                  </a:ext>
                </a:extLst>
              </a:tr>
              <a:tr h="42748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5607866"/>
                  </a:ext>
                </a:extLst>
              </a:tr>
              <a:tr h="42748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1645038"/>
                  </a:ext>
                </a:extLst>
              </a:tr>
            </a:tbl>
          </a:graphicData>
        </a:graphic>
      </p:graphicFrame>
      <p:sp>
        <p:nvSpPr>
          <p:cNvPr id="20" name="오른쪽 화살표 19"/>
          <p:cNvSpPr/>
          <p:nvPr/>
        </p:nvSpPr>
        <p:spPr>
          <a:xfrm>
            <a:off x="2193156" y="5417751"/>
            <a:ext cx="820839" cy="2941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458333" y="3263019"/>
            <a:ext cx="4924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[R]</a:t>
            </a:r>
          </a:p>
        </p:txBody>
      </p:sp>
    </p:spTree>
    <p:extLst>
      <p:ext uri="{BB962C8B-B14F-4D97-AF65-F5344CB8AC3E}">
        <p14:creationId xmlns:p14="http://schemas.microsoft.com/office/powerpoint/2010/main" val="1676229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inBlu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Segoe-KoPub돋움체">
      <a:majorFont>
        <a:latin typeface="Segoe UI Semibold"/>
        <a:ea typeface="KoPub돋움체 Bold"/>
        <a:cs typeface=""/>
      </a:majorFont>
      <a:minorFont>
        <a:latin typeface="Segoe UI"/>
        <a:ea typeface="KoPub돋움체 Mediu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38100">
          <a:solidFill>
            <a:schemeClr val="bg1">
              <a:lumMod val="85000"/>
            </a:schemeClr>
          </a:solidFill>
          <a:headEnd type="none" w="med" len="med"/>
          <a:tailEnd type="none" w="med" len="med"/>
        </a:ln>
      </a:spPr>
      <a:bodyPr/>
      <a:lstStyle/>
      <a:style>
        <a:lnRef idx="3">
          <a:schemeClr val="accent3"/>
        </a:lnRef>
        <a:fillRef idx="0">
          <a:schemeClr val="accent3"/>
        </a:fillRef>
        <a:effectRef idx="2">
          <a:schemeClr val="accent3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z="105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MinBlue" id="{DE1AA4BF-4AB1-4030-87D1-6F1ECB85CDD5}" vid="{3F666202-E12A-44A2-8267-71084CF63302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1163</TotalTime>
  <Words>1876</Words>
  <Application>Microsoft Office PowerPoint</Application>
  <PresentationFormat>화면 슬라이드 쇼(4:3)</PresentationFormat>
  <Paragraphs>301</Paragraphs>
  <Slides>33</Slides>
  <Notes>17</Notes>
  <HiddenSlides>2</HiddenSlides>
  <MMClips>5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44" baseType="lpstr">
      <vt:lpstr>Segoe UI Semibold</vt:lpstr>
      <vt:lpstr>Calibri</vt:lpstr>
      <vt:lpstr>Cambria Math</vt:lpstr>
      <vt:lpstr>Segoe UI</vt:lpstr>
      <vt:lpstr>맑은 고딕</vt:lpstr>
      <vt:lpstr>D2Coding</vt:lpstr>
      <vt:lpstr>Arial</vt:lpstr>
      <vt:lpstr>KoPub돋움체 Bold</vt:lpstr>
      <vt:lpstr>KoPub돋움체 Medium</vt:lpstr>
      <vt:lpstr>Constantia</vt:lpstr>
      <vt:lpstr>MinBlue</vt:lpstr>
      <vt:lpstr>Rubiks Cube with OpenGL</vt:lpstr>
      <vt:lpstr>Concept</vt:lpstr>
      <vt:lpstr>조작 방법</vt:lpstr>
      <vt:lpstr>Demo</vt:lpstr>
      <vt:lpstr>Division of works</vt:lpstr>
      <vt:lpstr>게임 개발 프레임워크</vt:lpstr>
      <vt:lpstr>게임 개발 프레임워크?</vt:lpstr>
      <vt:lpstr>Scene Graph</vt:lpstr>
      <vt:lpstr>트위스트 변환</vt:lpstr>
      <vt:lpstr>트위스트할 열(Column) 선택하기</vt:lpstr>
      <vt:lpstr>Shader &amp; Shader Program</vt:lpstr>
      <vt:lpstr>Animation Manager</vt:lpstr>
      <vt:lpstr>알파 마스크</vt:lpstr>
      <vt:lpstr>물결 효과</vt:lpstr>
      <vt:lpstr>물결 효과 (cont.)</vt:lpstr>
      <vt:lpstr>게임 룰 &amp; 파티클 애니메이션</vt:lpstr>
      <vt:lpstr>게임 룰 구현</vt:lpstr>
      <vt:lpstr>게임 룰 구현 / 승리 판정</vt:lpstr>
      <vt:lpstr>게임 룰 구현 / 승리 판정</vt:lpstr>
      <vt:lpstr>게임 룰 구현 / 승리 판정 (cont.)</vt:lpstr>
      <vt:lpstr>게임 룰 구현 / 승리 판정(cont.) </vt:lpstr>
      <vt:lpstr>게임 룰 구현 / 승리 판정(cont.) </vt:lpstr>
      <vt:lpstr>게임 룰 구현 / 파티클 애니메이션</vt:lpstr>
      <vt:lpstr>게임 룰 구현 / 파티클 애니메이션</vt:lpstr>
      <vt:lpstr>게임 룰 구현 / 파티클 애니메이션 (cont.)</vt:lpstr>
      <vt:lpstr>Shader</vt:lpstr>
      <vt:lpstr>Shaders</vt:lpstr>
      <vt:lpstr>Animated Texture 셰이더</vt:lpstr>
      <vt:lpstr>Normal Map 개념</vt:lpstr>
      <vt:lpstr>Normal Mapping 셰이더</vt:lpstr>
      <vt:lpstr>Parallax Mapping</vt:lpstr>
      <vt:lpstr>Parallax Mapping과 Normal Mapping 비교</vt:lpstr>
      <vt:lpstr>감사합니다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MobilePainter 구조</dc:title>
  <dc:creator>정성우</dc:creator>
  <cp:lastModifiedBy>정성우</cp:lastModifiedBy>
  <cp:revision>175</cp:revision>
  <dcterms:created xsi:type="dcterms:W3CDTF">2016-03-03T05:16:15Z</dcterms:created>
  <dcterms:modified xsi:type="dcterms:W3CDTF">2016-06-10T12:37:15Z</dcterms:modified>
</cp:coreProperties>
</file>